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6" r:id="rId17"/>
    <p:sldId id="277" r:id="rId18"/>
    <p:sldId id="278" r:id="rId19"/>
    <p:sldId id="259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1" autoAdjust="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301421-CC5C-47D7-AB38-E94F773E2798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DAE0AF-E212-462E-8D04-938570BFB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https://ru.wikipedia.org/wiki/%D0%A0%D1%83%D0%BA%D0%BE%D0%B4%D0%B5%D0%BB%D0%B8%D0%B5" TargetMode="External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microsoft.com/office/2007/relationships/hdphoto" Target="../media/hdphoto1.wdp"/><Relationship Id="rId7" Type="http://schemas.openxmlformats.org/officeDocument/2006/relationships/image" Target="../media/image7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hyperlink" Target="https://ru.wikipedia.org/wiki/%D0%93%D0%BB%D0%B8%D0%BD%D0%B0" TargetMode="External"/><Relationship Id="rId9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8.jpeg"/><Relationship Id="rId7" Type="http://schemas.openxmlformats.org/officeDocument/2006/relationships/image" Target="../media/image80.jpeg"/><Relationship Id="rId2" Type="http://schemas.openxmlformats.org/officeDocument/2006/relationships/hyperlink" Target="https://ru.wikipedia.org/wiki/%D0%A1%D0%BC%D0%B0%D0%BB%D1%8C%D1%82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344816" cy="2499031"/>
          </a:xfrm>
        </p:spPr>
        <p:txBody>
          <a:bodyPr/>
          <a:lstStyle/>
          <a:p>
            <a:r>
              <a:rPr lang="ru-RU" dirty="0" smtClean="0"/>
              <a:t>«Виды и жанры изобразительного искусства»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ruslandscape.narod.ru/gal1/1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514" y="5221990"/>
            <a:ext cx="2487267" cy="143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ultinfo.ru/fulltext/1/001/010/001/248495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3071986" cy="171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img3.goodfon.ru/original/3543x2960/1/97/ayvazovskiy-kartina-more-6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40" y="3205454"/>
            <a:ext cx="2181737" cy="18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mtdata.ru/u29/photoF1CC/20417641714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8040" y="5272299"/>
            <a:ext cx="1204982" cy="12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249" y="3313752"/>
            <a:ext cx="2763239" cy="16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https://yandex.ru/images/_crpd/uVVsd6931/3e170a1GEy/2S29Sr-I-lIGtW8C0cdgt2BY0dJGRBOll3ZvQJWTO9tlWgAaa5MU0D-5Iv5cgwcbv2hcOgIAtlH9jrLynI04J81v4Uio2O4EQeEsQM-fYKBhUoGOEhFU_Jxxa1KUlyOF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21990"/>
            <a:ext cx="2027145" cy="15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vatars.mds.yandex.net/get-pdb/1708639/c3e82a63-e25f-4d60-8dc5-78709b4f73cc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1" y="5308505"/>
            <a:ext cx="1406521" cy="11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6815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«Графика»- </a:t>
            </a:r>
            <a:r>
              <a:rPr lang="ru-RU" sz="2400" dirty="0"/>
              <a:t>вид </a:t>
            </a:r>
            <a:r>
              <a:rPr lang="ru-RU" sz="2400" dirty="0" smtClean="0"/>
              <a:t>изобразительного искусства, </a:t>
            </a:r>
            <a:r>
              <a:rPr lang="ru-RU" sz="2400" dirty="0"/>
              <a:t>использующий в качестве основных изобразительных </a:t>
            </a:r>
            <a:r>
              <a:rPr lang="ru-RU" sz="2400" dirty="0" smtClean="0"/>
              <a:t>средств линии</a:t>
            </a:r>
            <a:r>
              <a:rPr lang="ru-RU" sz="2400" dirty="0"/>
              <a:t>, штрихи, пятна и точки</a:t>
            </a:r>
            <a:r>
              <a:rPr lang="ru-RU" sz="4000" dirty="0"/>
              <a:t>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4386502" cy="12961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«Гравюра» </a:t>
            </a:r>
            <a:r>
              <a:rPr lang="ru-RU" dirty="0"/>
              <a:t>– </a:t>
            </a:r>
            <a:r>
              <a:rPr lang="ru-RU" sz="1600" dirty="0"/>
              <a:t>рисунок, наносящийся на плоскую поверхность материала, покрывающийся краской для оттиска на бумаге.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780928"/>
            <a:ext cx="1991283" cy="1785173"/>
          </a:xfrm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860032" y="1622989"/>
            <a:ext cx="4386502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200" dirty="0"/>
          </a:p>
        </p:txBody>
      </p:sp>
      <p:sp>
        <p:nvSpPr>
          <p:cNvPr id="9" name="Текст 5"/>
          <p:cNvSpPr>
            <a:spLocks noGrp="1"/>
          </p:cNvSpPr>
          <p:nvPr>
            <p:ph type="body" idx="1"/>
          </p:nvPr>
        </p:nvSpPr>
        <p:spPr>
          <a:xfrm>
            <a:off x="4728898" y="1993856"/>
            <a:ext cx="4386502" cy="50405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Ксилографика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600" dirty="0"/>
              <a:t>– </a:t>
            </a:r>
            <a:r>
              <a:rPr lang="ru-RU" sz="1600" dirty="0" smtClean="0"/>
              <a:t>рисунок на дереве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pinimg.com/736x/8f/44/67/8f4467af5167dac5e7e8a0e48e628d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138" y="2737633"/>
            <a:ext cx="1835696" cy="1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100" y="4509120"/>
            <a:ext cx="1778080" cy="2017437"/>
          </a:xfrm>
          <a:prstGeom prst="rect">
            <a:avLst/>
          </a:prstGeom>
        </p:spPr>
      </p:pic>
      <p:pic>
        <p:nvPicPr>
          <p:cNvPr id="5124" name="Picture 4" descr="https://i.pinimg.com/236x/de/be/6c/debe6cd5f1e235207cccb490f3f369b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79689"/>
            <a:ext cx="2339712" cy="29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11421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s://i.pinimg.com/736x/db/6f/81/db6f81ece3550340564197b33b62a3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1923"/>
            <a:ext cx="1785483" cy="21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4392488" cy="158417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«Книжная графика</a:t>
            </a:r>
            <a:r>
              <a:rPr lang="ru-RU" sz="1800" dirty="0" smtClean="0">
                <a:solidFill>
                  <a:srgbClr val="C00000"/>
                </a:solidFill>
              </a:rPr>
              <a:t>» </a:t>
            </a:r>
            <a:r>
              <a:rPr lang="ru-RU" dirty="0"/>
              <a:t>– </a:t>
            </a:r>
            <a:r>
              <a:rPr lang="ru-RU" sz="1600" dirty="0"/>
              <a:t>входит в конструкцию книги, является ее декоративным оформлением, </a:t>
            </a:r>
            <a:r>
              <a:rPr lang="ru-RU" sz="1600" dirty="0" smtClean="0"/>
              <a:t>иллюстрациями.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04864"/>
            <a:ext cx="2664296" cy="197673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2306" y="260648"/>
            <a:ext cx="3962182" cy="1800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«Экслибрис» </a:t>
            </a:r>
            <a:r>
              <a:rPr lang="ru-RU" sz="1700" dirty="0" smtClean="0"/>
              <a:t>– </a:t>
            </a:r>
            <a:r>
              <a:rPr lang="ru-RU" sz="1700" dirty="0"/>
              <a:t>знак, который указывает на владельца книги. Знак располагается на внутренней стороне переплёта или обложки.</a:t>
            </a:r>
            <a:br>
              <a:rPr lang="ru-RU" sz="1700" dirty="0"/>
            </a:br>
            <a:endParaRPr lang="ru-RU" sz="17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2299873"/>
            <a:ext cx="1656184" cy="1814646"/>
          </a:xfrm>
        </p:spPr>
      </p:pic>
      <p:pic>
        <p:nvPicPr>
          <p:cNvPr id="3074" name="Picture 2" descr="https://ds04.infourok.ru/uploads/ex/082d/0011463c-fabb205e/hello_html_6b4e15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9200"/>
            <a:ext cx="3915872" cy="24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llustrators.ru/uploads/illustration/image/540222/main_540222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699" y="2178639"/>
            <a:ext cx="1481733" cy="20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1.liveinternet.ru/images/foto/b/0/855/3781855/f_217989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186" y="2288094"/>
            <a:ext cx="2435233" cy="18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pinimg.com/736x/76/48/b7/7648b7fcff23a5a2f8c1891736e122bf--ex-libris-stamp-logo-stam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7406"/>
            <a:ext cx="2979106" cy="25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4248472" cy="16561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«Плакат» </a:t>
            </a:r>
            <a:r>
              <a:rPr lang="ru-RU" sz="1600" dirty="0"/>
              <a:t>– изображение, направленное для привлечения всеобщего внимания, которое создаётся в учебных или агитационных целях.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88840"/>
            <a:ext cx="2283682" cy="26642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88640"/>
            <a:ext cx="3807328" cy="11521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«Линогравюра» </a:t>
            </a:r>
            <a:r>
              <a:rPr lang="ru-RU" sz="1600" dirty="0"/>
              <a:t>– гравюра на линолеуме.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990305"/>
            <a:ext cx="1777661" cy="2118064"/>
          </a:xfrm>
        </p:spPr>
      </p:pic>
      <p:pic>
        <p:nvPicPr>
          <p:cNvPr id="4098" name="Picture 2" descr="https://yandex.ru/images/_crpd/uVVsd6931/3e170a1GEy/2S29Sr-I-lIGtW8C0cdgt2BY0dJGRBOll3ZvQJWTO9tlWgAaa5gU1j-6K_5c0VFD6DAMawJX51GpjrL3yIw4J806tkio0O5XS7YoRJqTMvdhUoGOEhFU_Jxxa1KUlyOF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90305"/>
            <a:ext cx="1976377" cy="27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zen_doc/1872852/pub_5e0dd02b5d6c4b00af46613b_5e0dd3768f011100ad29785c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4349"/>
            <a:ext cx="4320480" cy="19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pdb/940654/fac9dee1-4665-4ca2-b410-2804c67820a7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3643" y="1998915"/>
            <a:ext cx="2304256" cy="20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yandex.ru/images/_crpd/uVVsd6931/3e170a1GEy/2S29Sr-I-lIGtW8C0cdgt2BY0dJGRBOll3ZvQJWTO9tlWgAaa5MU0D-5Iv5cgwcbv2hcOgIAtlH9jrLynI04J81v4Uio2O4EQeEsQM-fYKBhUoGOEhFU_Jxxa1KUlyOF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19189"/>
            <a:ext cx="3175312" cy="24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55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44016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lang="ru-RU" sz="2000" dirty="0" smtClean="0"/>
              <a:t>-вид </a:t>
            </a:r>
            <a:r>
              <a:rPr lang="ru-RU" sz="2000" dirty="0"/>
              <a:t>искусства, возникший в древности. Найденные скульптуры состояли из глины, дерева, </a:t>
            </a:r>
            <a:r>
              <a:rPr lang="ru-RU" sz="2000" dirty="0" smtClean="0"/>
              <a:t>камня изображали </a:t>
            </a:r>
            <a:r>
              <a:rPr lang="ru-RU" sz="2000" dirty="0"/>
              <a:t>людей и животных, довольно схожих с оригиналами.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032448" cy="15121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«Монументальная скульптура</a:t>
            </a:r>
            <a:r>
              <a:rPr lang="ru-RU" sz="1800" dirty="0" smtClean="0">
                <a:solidFill>
                  <a:srgbClr val="C00000"/>
                </a:solidFill>
              </a:rPr>
              <a:t>»  </a:t>
            </a:r>
            <a:r>
              <a:rPr lang="ru-RU" sz="1600" dirty="0"/>
              <a:t>предназначается для улиц и площадей и длительного использования, поэтому для такого вида скульптуры используется бронза, мрамор, гранит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5" r="10647"/>
          <a:stretch/>
        </p:blipFill>
        <p:spPr>
          <a:xfrm>
            <a:off x="423081" y="2996952"/>
            <a:ext cx="1678674" cy="2016224"/>
          </a:xfrm>
        </p:spPr>
      </p:pic>
      <p:pic>
        <p:nvPicPr>
          <p:cNvPr id="3075" name="Picture 3" descr="C:\Users\user\Pictures\Без названия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077" y="3068961"/>
            <a:ext cx="2125924" cy="19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tars.mds.yandex.net/get-pdb/989459/d13b9919-d269-4959-be09-483f617b7c25/s1200?webp=fal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12" t="14910" r="19593" b="14723"/>
          <a:stretch/>
        </p:blipFill>
        <p:spPr bwMode="auto">
          <a:xfrm>
            <a:off x="251520" y="5098929"/>
            <a:ext cx="1974241" cy="17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76056" y="1638427"/>
            <a:ext cx="3816424" cy="1574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«Станковая скульптура»- </a:t>
            </a:r>
            <a:r>
              <a:rPr lang="ru-RU" sz="1600" dirty="0">
                <a:latin typeface="+mn-lt"/>
                <a:ea typeface="+mn-ea"/>
                <a:cs typeface="+mn-cs"/>
              </a:rPr>
              <a:t>вид скульптуры, имеющий самостоятельное значение, рассчитанный на восприятие с близкого расстояния и не связанный с архитектурой и предметным окружением.</a:t>
            </a:r>
          </a:p>
        </p:txBody>
      </p:sp>
      <p:pic>
        <p:nvPicPr>
          <p:cNvPr id="9" name="Picture 2" descr="C:\Users\user\Pictures\images (2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234" y="3507728"/>
            <a:ext cx="2052230" cy="140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Pictures\images (2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895" y="5098929"/>
            <a:ext cx="1224303" cy="16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Pictures\lev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823" y="5296976"/>
            <a:ext cx="2319657" cy="11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¡ÑÐ°Ð½ÐºÐ¾Ð²Ð°Ñ ÑÐºÑÐ»ÑÐ¿ÑÑÑÐ°. ÐÑÑÑ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7960"/>
            <a:ext cx="1296145" cy="18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tourisme-marseille.com/wp-content/uploads/2017/03/les-monumentales-sculptures-du-terminal-4-du-port-de-marseill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5" t="3079" r="7317" b="8335"/>
          <a:stretch/>
        </p:blipFill>
        <p:spPr bwMode="auto">
          <a:xfrm>
            <a:off x="2446077" y="5098929"/>
            <a:ext cx="2197884" cy="16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5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65618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«Декоративно - прикладное искусство</a:t>
            </a:r>
            <a:r>
              <a:rPr lang="ru-RU" sz="2400" dirty="0" smtClean="0">
                <a:solidFill>
                  <a:srgbClr val="C00000"/>
                </a:solidFill>
              </a:rPr>
              <a:t>»- </a:t>
            </a:r>
            <a:r>
              <a:rPr lang="ru-RU" sz="2400" dirty="0"/>
              <a:t> </a:t>
            </a:r>
            <a:r>
              <a:rPr lang="ru-RU" sz="2000" dirty="0"/>
              <a:t>широкий раздел </a:t>
            </a:r>
            <a:r>
              <a:rPr lang="ru-RU" sz="2000" dirty="0" smtClean="0"/>
              <a:t>изобразительного искусства , </a:t>
            </a:r>
            <a:r>
              <a:rPr lang="ru-RU" sz="2000" dirty="0"/>
              <a:t>который охватывает различные отрасли творческой деятельности, направленной на создание художественных изделий с утилитарными и художественными функциями.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4314494" cy="864096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«Батик»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-</a:t>
            </a:r>
            <a:r>
              <a:rPr lang="ru-RU" sz="1600" dirty="0"/>
              <a:t>ручная роспись по ткани с использованием резервирующих составов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80928"/>
            <a:ext cx="1665345" cy="17281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4248472" cy="1368152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«Вышивание»- </a:t>
            </a:r>
            <a:r>
              <a:rPr lang="ru-RU" dirty="0"/>
              <a:t> </a:t>
            </a:r>
            <a:r>
              <a:rPr lang="ru-RU" sz="2300" dirty="0">
                <a:hlinkClick r:id="rId3" tooltip="Рукоделие"/>
              </a:rPr>
              <a:t>рукодельное</a:t>
            </a:r>
            <a:r>
              <a:rPr lang="ru-RU" sz="2300" dirty="0"/>
              <a:t> искусство украшать самыми различными узорами всевозможные ткани и материалы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839449"/>
            <a:ext cx="2145816" cy="1872208"/>
          </a:xfrm>
        </p:spPr>
      </p:pic>
      <p:pic>
        <p:nvPicPr>
          <p:cNvPr id="7170" name="Picture 2" descr="https://avatars.mds.yandex.net/get-pdb/69339/ac873f82-58f9-41eb-b1ab-2eee4b872417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871" y="2839449"/>
            <a:ext cx="2420948" cy="1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vitebsk.biz/source/photos/2016/11/14/zedjbbwej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82360"/>
            <a:ext cx="2785793" cy="18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pdb/2473946/d1ec8cac-675d-46af-8d53-3ac2c40705eb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3958"/>
            <a:ext cx="1512168" cy="21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mtdata.ru/u29/photoF1CC/20417641714-0/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76" y="4816050"/>
            <a:ext cx="1856096" cy="18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5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536504" cy="14401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«Макраме»- </a:t>
            </a:r>
            <a:r>
              <a:rPr lang="ru-RU" sz="1600" dirty="0"/>
              <a:t>Искусство плетения (узелками) из толстых кручёных нитей, а также различных шнуров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72816"/>
            <a:ext cx="2206345" cy="23762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16632"/>
            <a:ext cx="4355976" cy="2088232"/>
          </a:xfrm>
        </p:spPr>
        <p:txBody>
          <a:bodyPr>
            <a:normAutofit fontScale="92500"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«Вязание»-</a:t>
            </a:r>
            <a:r>
              <a:rPr lang="ru-RU" sz="1900" dirty="0"/>
              <a:t>процесс изготовления полотна или изделий из одной или нескольких нитей путём изгибания их в петли и соединения петель друг с другом с помощью несложных инструментов, вручную или на специальной машине.</a:t>
            </a:r>
            <a:r>
              <a:rPr lang="ru-RU" sz="1900" dirty="0" smtClean="0"/>
              <a:t> 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164599"/>
            <a:ext cx="2376264" cy="2130444"/>
          </a:xfrm>
        </p:spPr>
      </p:pic>
      <p:pic>
        <p:nvPicPr>
          <p:cNvPr id="11266" name="Picture 2" descr="https://avatars.mds.yandex.net/get-pdb/1767541/4b910cf3-2436-4aac-a268-a0e63ec6c22b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224160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get-pdb/2296887/7972cfdc-cb15-45c8-9309-a840c9a0d937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068873" cy="20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st2.depositphotos.com/6590842/9630/i/950/depositphotos_96301622-stock-photo-background-of-basket-with-colorfu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544" y="5226853"/>
            <a:ext cx="2091752" cy="13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avatars.mds.yandex.net/get-pdb/1939052/c6385953-bf43-41f1-8a13-fa21c0106daf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56396"/>
            <a:ext cx="1584176" cy="19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4608512" cy="1800200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«Гобелен</a:t>
            </a:r>
            <a:r>
              <a:rPr lang="ru-RU" sz="2100" dirty="0" smtClean="0">
                <a:solidFill>
                  <a:srgbClr val="C00000"/>
                </a:solidFill>
              </a:rPr>
              <a:t>»-</a:t>
            </a:r>
            <a:r>
              <a:rPr lang="ru-RU" dirty="0"/>
              <a:t> </a:t>
            </a:r>
            <a:r>
              <a:rPr lang="ru-RU" sz="1600" dirty="0"/>
              <a:t>один из видов </a:t>
            </a:r>
            <a:r>
              <a:rPr lang="ru-RU" sz="1600" dirty="0" smtClean="0"/>
              <a:t>декоративно- прикладного искусства , </a:t>
            </a:r>
            <a:r>
              <a:rPr lang="ru-RU" sz="1600" dirty="0"/>
              <a:t>стенной односторонний </a:t>
            </a:r>
            <a:r>
              <a:rPr lang="ru-RU" sz="1600" dirty="0" err="1" smtClean="0"/>
              <a:t>безворсовый</a:t>
            </a:r>
            <a:r>
              <a:rPr lang="ru-RU" sz="1600" dirty="0" smtClean="0"/>
              <a:t> </a:t>
            </a:r>
            <a:r>
              <a:rPr lang="ru-RU" sz="1600" dirty="0"/>
              <a:t> </a:t>
            </a:r>
            <a:r>
              <a:rPr lang="ru-RU" sz="1600" dirty="0" smtClean="0"/>
              <a:t>ковер</a:t>
            </a:r>
            <a:r>
              <a:rPr lang="ru-RU" sz="1600" dirty="0"/>
              <a:t> с сюжетной или </a:t>
            </a:r>
            <a:r>
              <a:rPr lang="ru-RU" sz="1600" dirty="0" smtClean="0"/>
              <a:t>орнаментальной композицией</a:t>
            </a:r>
            <a:r>
              <a:rPr lang="ru-RU" sz="1600" dirty="0"/>
              <a:t>, вытканный вручную перекрёстным переплетением нитей</a:t>
            </a:r>
            <a:br>
              <a:rPr lang="ru-RU" sz="1600" dirty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5" t="9948" r="10996" b="7435"/>
          <a:stretch/>
        </p:blipFill>
        <p:spPr>
          <a:xfrm>
            <a:off x="143175" y="2006114"/>
            <a:ext cx="1984910" cy="21562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0"/>
            <a:ext cx="4499992" cy="1988840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rgbClr val="C00000"/>
                </a:solidFill>
              </a:rPr>
              <a:t> </a:t>
            </a:r>
            <a:r>
              <a:rPr lang="ru-RU" sz="2100" b="1" dirty="0" smtClean="0">
                <a:solidFill>
                  <a:srgbClr val="C00000"/>
                </a:solidFill>
              </a:rPr>
              <a:t>8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«Керамика»- </a:t>
            </a:r>
            <a:r>
              <a:rPr lang="ru-RU" sz="1600" dirty="0" smtClean="0"/>
              <a:t>изделия </a:t>
            </a:r>
            <a:r>
              <a:rPr lang="ru-RU" sz="1600" dirty="0"/>
              <a:t>из неорганических материалов (например, </a:t>
            </a:r>
            <a:r>
              <a:rPr lang="ru-RU" sz="1600" dirty="0">
                <a:hlinkClick r:id="rId4" tooltip="Глина"/>
              </a:rPr>
              <a:t>глины</a:t>
            </a:r>
            <a:r>
              <a:rPr lang="ru-RU" sz="1600" dirty="0"/>
              <a:t>) и их смесей с минеральными добавками, изготавливаемые под воздействием высокой температуры с последующим охлаждением</a:t>
            </a:r>
            <a:br>
              <a:rPr lang="ru-RU" sz="1600" dirty="0"/>
            </a:br>
            <a:endParaRPr lang="ru-RU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324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403244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avatars.mds.yandex.net/get-pdb/49816/c9ed0721-a3ef-4281-b235-028252e04534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2085088" cy="1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get-pdb/1708639/c3e82a63-e25f-4d60-8dc5-78709b4f73cc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75" y="4509120"/>
            <a:ext cx="2275826" cy="18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get-pdb/877347/aeff3a03-0216-42d0-ab0b-6e20e208c25f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299" y="4293097"/>
            <a:ext cx="1750533" cy="13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4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608512" cy="144016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«Мозаика</a:t>
            </a:r>
            <a:r>
              <a:rPr lang="ru-RU" sz="7200" dirty="0" smtClean="0">
                <a:solidFill>
                  <a:srgbClr val="C00000"/>
                </a:solidFill>
              </a:rPr>
              <a:t>»-</a:t>
            </a:r>
            <a:r>
              <a:rPr lang="ru-RU" sz="6400" dirty="0" smtClean="0"/>
              <a:t>изображения </a:t>
            </a:r>
            <a:r>
              <a:rPr lang="ru-RU" sz="6400" dirty="0"/>
              <a:t>посредством компоновки, набора и закрепления на поверхности (как правило — на плоскости) разноцветных камней, </a:t>
            </a:r>
            <a:r>
              <a:rPr lang="ru-RU" sz="6400" dirty="0">
                <a:hlinkClick r:id="rId2" tooltip="Смальта"/>
              </a:rPr>
              <a:t>смальты</a:t>
            </a:r>
            <a:r>
              <a:rPr lang="ru-RU" sz="6400" dirty="0"/>
              <a:t>, керамических плиток и других материалов</a:t>
            </a:r>
            <a:br>
              <a:rPr lang="ru-RU" sz="64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88640"/>
            <a:ext cx="4032448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«Художественная 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роспись по дереву, керамике и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</a:t>
            </a:r>
            <a:r>
              <a:rPr lang="ru-RU" sz="2100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sz="1700" dirty="0"/>
              <a:t>искусство декорирования красками какой-либо поверхности.</a:t>
            </a:r>
            <a:r>
              <a:rPr lang="ru-RU" sz="1700" dirty="0" smtClean="0"/>
              <a:t> 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24" y="2065269"/>
            <a:ext cx="3441464" cy="199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264" y="2065269"/>
            <a:ext cx="3117517" cy="209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91057"/>
            <a:ext cx="1948998" cy="192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45395"/>
            <a:ext cx="1849068" cy="13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pixnio.com/free-images/2019/02/28/2019-02-28-16-25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1.bp.blogspot.com/-Co8dKDBQuGg/UME2L6sxB1I/AAAAAAAAB-0/4jalQgudW_Y/s1600/Angel+Commission+Window+det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2" y="4239918"/>
            <a:ext cx="2460838" cy="16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pinimg.com/736x/d2/86/fb/d286fb11f20b8e38e9a295058a775c89--owl-mosaic-mosaic-bir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176" y="4391057"/>
            <a:ext cx="1270818" cy="19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6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788024" cy="220486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«Витраж»</a:t>
            </a:r>
            <a:r>
              <a:rPr lang="ru-RU" sz="1800" dirty="0" smtClean="0"/>
              <a:t>-</a:t>
            </a:r>
            <a:r>
              <a:rPr lang="ru-RU" sz="1600" dirty="0"/>
              <a:t>произведение изобразительного </a:t>
            </a:r>
            <a:r>
              <a:rPr lang="ru-RU" sz="1600" dirty="0" smtClean="0"/>
              <a:t>декоративно- прикладного </a:t>
            </a:r>
            <a:r>
              <a:rPr lang="ru-RU" sz="1600" dirty="0"/>
              <a:t> </a:t>
            </a:r>
            <a:r>
              <a:rPr lang="ru-RU" sz="1600" dirty="0" smtClean="0"/>
              <a:t>из </a:t>
            </a:r>
            <a:r>
              <a:rPr lang="ru-RU" sz="1600" dirty="0"/>
              <a:t>цветного стекла, рассчитанное на сквозное освещение и предназначенное для заполнения проёма, чаще всего оконного, в каком-либо архитектурном сооружении.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https://avatars.mds.yandex.net/get-pdb/33827/b788e706-9ea1-471b-9deb-bb2cd6630ed3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0607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johnsmankato.org/files/7914/2891/8328/DSC_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4708"/>
            <a:ext cx="3178090" cy="21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vdomax.ru/wp-content/uploads/2017/12/728x728xcabin-9.jpg.pagespeed.ic.f55Oo4O8g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648" y="206084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827787" y="91713"/>
            <a:ext cx="4162326" cy="175311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Граффити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/>
              <a:t>изображения или надписи, выцарапанные, написанные или нарисованные краской или чернилами на стенах и других поверхностях.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2000" dirty="0"/>
              <a:t>.</a:t>
            </a:r>
          </a:p>
        </p:txBody>
      </p:sp>
      <p:pic>
        <p:nvPicPr>
          <p:cNvPr id="9224" name="Picture 8" descr="https://mtdata.ru/u20/photo636C/20167415626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04408"/>
            <a:ext cx="2128315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i.pinimg.com/736x/85/22/87/8522873a449892f3d6269954d6c9a5c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1216"/>
            <a:ext cx="1696963" cy="21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4148" y="4005064"/>
            <a:ext cx="1899852" cy="2054886"/>
          </a:xfrm>
        </p:spPr>
      </p:pic>
      <p:pic>
        <p:nvPicPr>
          <p:cNvPr id="9228" name="Picture 12" descr="https://get.wallhere.com/photo/painting-wall-Saber-graffiti-street-art-mural-ART-losangeles-neighbourhood-awr-msk-seventhletter-visual-arts-8563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277" y="4653136"/>
            <a:ext cx="2643839" cy="19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1.Архитектура</a:t>
            </a:r>
          </a:p>
          <a:p>
            <a:r>
              <a:rPr lang="ru-RU" dirty="0" smtClean="0"/>
              <a:t>2.Литература</a:t>
            </a:r>
          </a:p>
          <a:p>
            <a:r>
              <a:rPr lang="ru-RU" dirty="0" smtClean="0"/>
              <a:t>3.Музыка.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Неизобразительные виды искусства: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640959" cy="46805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«Живопись»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«Графика»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«Скульптура»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«Декоративно- прикладное искусство».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584176"/>
          </a:xfrm>
        </p:spPr>
        <p:txBody>
          <a:bodyPr/>
          <a:lstStyle/>
          <a:p>
            <a:r>
              <a:rPr lang="ru-RU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Изобразительные виды искусств:</a:t>
            </a:r>
            <a:endParaRPr lang="ru-RU" sz="6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5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80120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«Архитектура»- </a:t>
            </a:r>
            <a:r>
              <a:rPr lang="ru-RU" sz="2000" dirty="0"/>
              <a:t>искусство и наука </a:t>
            </a:r>
            <a:r>
              <a:rPr lang="ru-RU" sz="2000" dirty="0" smtClean="0"/>
              <a:t>строить,</a:t>
            </a:r>
            <a:r>
              <a:rPr lang="ru-RU" sz="2000" dirty="0"/>
              <a:t> </a:t>
            </a:r>
            <a:r>
              <a:rPr lang="ru-RU" sz="2000" dirty="0" smtClean="0"/>
              <a:t>проектировать здания </a:t>
            </a:r>
            <a:r>
              <a:rPr lang="ru-RU" sz="2000" dirty="0"/>
              <a:t> и </a:t>
            </a:r>
            <a:r>
              <a:rPr lang="ru-RU" sz="2000" u="sng" dirty="0" smtClean="0"/>
              <a:t>сооружения.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8140"/>
            <a:ext cx="3006394" cy="201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4624"/>
            <a:ext cx="2808312" cy="220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ÐÐ°ÑÑÐ¸Ð½ÐºÐ¸ Ð¿Ð¾ Ð·Ð°Ð¿ÑÐ¾ÑÑ Ð°ÑÑÐ¸ÑÐµÐºÑÑÑ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16024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00639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98140"/>
            <a:ext cx="2706985" cy="216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8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392488" cy="1196752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</a:t>
            </a:r>
            <a:r>
              <a:rPr lang="ru-RU" sz="2600" dirty="0"/>
              <a:t>один из основных видов искусства; в широком смысле является совокупностью любых текстов</a:t>
            </a:r>
            <a:r>
              <a:rPr lang="ru-RU" dirty="0"/>
              <a:t>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4048" y="116632"/>
            <a:ext cx="3447288" cy="65836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«Музыка»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9604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8884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58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86409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«Живопись»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3888432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«Монументальная»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1.Фреска</a:t>
            </a:r>
          </a:p>
          <a:p>
            <a:r>
              <a:rPr lang="ru-RU" dirty="0" smtClean="0"/>
              <a:t>2.Мозаика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2306" y="1844824"/>
            <a:ext cx="3447288" cy="50405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«Станковая»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3799728" cy="42484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Портрет</a:t>
            </a:r>
          </a:p>
          <a:p>
            <a:r>
              <a:rPr lang="ru-RU" dirty="0" smtClean="0"/>
              <a:t>2. Пейзаж</a:t>
            </a:r>
          </a:p>
          <a:p>
            <a:r>
              <a:rPr lang="ru-RU" dirty="0" smtClean="0"/>
              <a:t>3.Исторический жанр</a:t>
            </a:r>
          </a:p>
          <a:p>
            <a:r>
              <a:rPr lang="ru-RU" dirty="0" smtClean="0"/>
              <a:t>4. Мифологический жанр</a:t>
            </a:r>
          </a:p>
          <a:p>
            <a:r>
              <a:rPr lang="ru-RU" dirty="0" smtClean="0"/>
              <a:t>5. Батальный жанр</a:t>
            </a:r>
          </a:p>
          <a:p>
            <a:r>
              <a:rPr lang="ru-RU" dirty="0" smtClean="0"/>
              <a:t>6. Бытовой жанр</a:t>
            </a:r>
          </a:p>
          <a:p>
            <a:r>
              <a:rPr lang="ru-RU" dirty="0" smtClean="0"/>
              <a:t>7.Нарюрморт</a:t>
            </a:r>
          </a:p>
          <a:p>
            <a:r>
              <a:rPr lang="ru-RU" dirty="0" smtClean="0"/>
              <a:t>8. Анималистический жанр</a:t>
            </a:r>
          </a:p>
          <a:p>
            <a:r>
              <a:rPr lang="ru-RU" dirty="0" smtClean="0"/>
              <a:t>9. Марина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7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50777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Монументальная живопись-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древний вид искусства , представленный в виде фресок, мозаик.</a:t>
            </a:r>
            <a:endParaRPr lang="ru-R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-364" y="2132856"/>
            <a:ext cx="4644008" cy="720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Фреска»-</a:t>
            </a:r>
            <a:r>
              <a:rPr lang="ru-RU" sz="1600" dirty="0">
                <a:latin typeface="+mj-lt"/>
              </a:rPr>
              <a:t> </a:t>
            </a:r>
            <a:r>
              <a:rPr lang="ru-RU" sz="1600" dirty="0" smtClean="0">
                <a:latin typeface="+mj-lt"/>
              </a:rPr>
              <a:t>изображение </a:t>
            </a:r>
            <a:r>
              <a:rPr lang="ru-RU" sz="1600" dirty="0">
                <a:latin typeface="+mj-lt"/>
              </a:rPr>
              <a:t>создается на сырой штукатурке красками из разведенного в воде порошкового пигмента</a:t>
            </a:r>
            <a:r>
              <a:rPr lang="ru-RU" sz="2000" dirty="0">
                <a:latin typeface="+mj-lt"/>
              </a:rPr>
              <a:t>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988840"/>
            <a:ext cx="4536504" cy="936104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Мозаика»</a:t>
            </a:r>
            <a:r>
              <a:rPr lang="ru-RU" sz="6400" dirty="0">
                <a:solidFill>
                  <a:srgbClr val="C00000"/>
                </a:solidFill>
              </a:rPr>
              <a:t> </a:t>
            </a:r>
            <a:r>
              <a:rPr lang="ru-RU" sz="6400" dirty="0" smtClean="0"/>
              <a:t>- Изображение </a:t>
            </a:r>
            <a:r>
              <a:rPr lang="ru-RU" sz="6400" dirty="0"/>
              <a:t>компонуется и выкладывается из разноцветных кусочков смальты (непрозрачного стекла), камня, керамических плиток и других материалов. </a:t>
            </a:r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284984"/>
            <a:ext cx="2895841" cy="317983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12976"/>
            <a:ext cx="3881065" cy="3045403"/>
          </a:xfrm>
        </p:spPr>
      </p:pic>
    </p:spTree>
    <p:extLst>
      <p:ext uri="{BB962C8B-B14F-4D97-AF65-F5344CB8AC3E}">
        <p14:creationId xmlns:p14="http://schemas.microsoft.com/office/powerpoint/2010/main" xmlns="" val="32553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628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Станковая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живопись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картины различных жанров, которые написаны на полотне, бумаге при помощи масляной краски.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478" y="1628799"/>
            <a:ext cx="4321742" cy="108012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«Портрет»</a:t>
            </a:r>
            <a:r>
              <a:rPr lang="ru-RU" sz="1800" dirty="0" smtClean="0">
                <a:solidFill>
                  <a:srgbClr val="C00000"/>
                </a:solidFill>
              </a:rPr>
              <a:t>  </a:t>
            </a:r>
            <a:r>
              <a:rPr lang="ru-RU" sz="1600" dirty="0" smtClean="0"/>
              <a:t>-</a:t>
            </a:r>
            <a:r>
              <a:rPr lang="ru-RU" sz="1600" dirty="0"/>
              <a:t>изображение или описание какого-либо человека либо группы людей, существующих или существовавших в реальной действительности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248472" cy="16561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«Пейзаж»- </a:t>
            </a:r>
            <a:r>
              <a:rPr lang="ru-RU" sz="1600" dirty="0"/>
              <a:t>жанр </a:t>
            </a:r>
            <a:r>
              <a:rPr lang="ru-RU" sz="1600" dirty="0" smtClean="0"/>
              <a:t>изобразительного искусства ,в </a:t>
            </a:r>
            <a:r>
              <a:rPr lang="ru-RU" sz="1600" dirty="0"/>
              <a:t>котором основным предметом изображения является первозданная, либо в той или иной степени преображённая человеком природа</a:t>
            </a:r>
            <a:r>
              <a:rPr lang="ru-RU" sz="1400" dirty="0"/>
              <a:t>.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6372200" y="5013175"/>
            <a:ext cx="2771800" cy="1751639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И.И. Шишкин</a:t>
            </a:r>
            <a:r>
              <a:rPr lang="ru-RU" sz="1400" dirty="0" smtClean="0"/>
              <a:t> «Рожь» (1878) </a:t>
            </a:r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altLang="ru-RU" sz="1400" b="1" dirty="0" smtClean="0"/>
              <a:t>С</a:t>
            </a:r>
            <a:r>
              <a:rPr lang="ru-RU" altLang="ru-RU" sz="1400" b="1" dirty="0"/>
              <a:t>. </a:t>
            </a:r>
            <a:r>
              <a:rPr lang="ru-RU" altLang="ru-RU" sz="1400" b="1" dirty="0" err="1"/>
              <a:t>Никереев</a:t>
            </a:r>
            <a:r>
              <a:rPr lang="ru-RU" altLang="ru-RU" sz="1400" b="1" dirty="0"/>
              <a:t> </a:t>
            </a:r>
          </a:p>
          <a:p>
            <a:pPr marL="0" indent="0">
              <a:buNone/>
            </a:pPr>
            <a:r>
              <a:rPr lang="ru-RU" altLang="ru-RU" sz="1400" dirty="0"/>
              <a:t>«Весенний разлив» </a:t>
            </a:r>
            <a:endParaRPr lang="ru-RU" altLang="ru-RU" sz="1400" dirty="0" smtClean="0"/>
          </a:p>
          <a:p>
            <a:pPr marL="0" indent="0">
              <a:buNone/>
            </a:pPr>
            <a:r>
              <a:rPr lang="ru-RU" altLang="ru-RU" sz="1400" dirty="0" smtClean="0"/>
              <a:t>(</a:t>
            </a:r>
            <a:r>
              <a:rPr lang="ru-RU" altLang="ru-RU" sz="1400" dirty="0"/>
              <a:t>1999)</a:t>
            </a:r>
          </a:p>
          <a:p>
            <a:endParaRPr lang="ru-RU" sz="1800" dirty="0"/>
          </a:p>
        </p:txBody>
      </p:sp>
      <p:pic>
        <p:nvPicPr>
          <p:cNvPr id="8" name="Picture 2" descr="http://ruslandscape.narod.ru/gal1/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602" y="2708920"/>
            <a:ext cx="3870090" cy="22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newclassics.ru/images/material-images/1/01_nikiree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85184"/>
            <a:ext cx="1872208" cy="17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retyakovgallery.ru/pictures/0/03/033387bf7caddfad9aae6843b35dd7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64905"/>
            <a:ext cx="1875074" cy="23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10708" y="4869160"/>
            <a:ext cx="2232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В.Тропинин</a:t>
            </a:r>
            <a:r>
              <a:rPr lang="ru-RU" altLang="ru-RU" sz="1400" dirty="0">
                <a:latin typeface="+mn-lt"/>
              </a:rPr>
              <a:t> «Портрет сына» (1818</a:t>
            </a:r>
            <a:r>
              <a:rPr lang="ru-RU" altLang="ru-RU" sz="1400" dirty="0" smtClean="0">
                <a:latin typeface="+mn-lt"/>
              </a:rPr>
              <a:t>)</a:t>
            </a:r>
          </a:p>
        </p:txBody>
      </p:sp>
      <p:pic>
        <p:nvPicPr>
          <p:cNvPr id="1028" name="Picture 4" descr="https://upload.wikimedia.org/wikipedia/commons/c/ce/Kramskoy_Portrait_of_a_Wo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963" y="5085184"/>
            <a:ext cx="2229349" cy="16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79513" y="6216693"/>
            <a:ext cx="1728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65760" indent="-36576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И. Крамской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«Незнакомка» 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30" name="Picture 6" descr="https://avatars.mds.yandex.net/get-zen_doc/1329105/pub_5d04cdb7778de80db6095fb3_5d04e0e1af8bd4147ddca8ff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5"/>
            <a:ext cx="1512168" cy="196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089494" y="4533020"/>
            <a:ext cx="223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65760" indent="-36576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В.Ван</a:t>
            </a: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</a:t>
            </a: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ог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«Автопортрет» </a:t>
            </a:r>
            <a:endParaRPr lang="ru-RU" altLang="ru-RU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6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4283968" cy="175048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«Исторический жанр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 </a:t>
            </a:r>
            <a:r>
              <a:rPr lang="ru-RU" sz="1600" dirty="0"/>
              <a:t>один из основных </a:t>
            </a:r>
            <a:r>
              <a:rPr lang="ru-RU" sz="1600" b="1" dirty="0"/>
              <a:t>жанров</a:t>
            </a:r>
            <a:r>
              <a:rPr lang="ru-RU" sz="1600" dirty="0"/>
              <a:t> изобразит, искусства, посвященный </a:t>
            </a:r>
            <a:r>
              <a:rPr lang="ru-RU" sz="1600" b="1" dirty="0"/>
              <a:t>историческим</a:t>
            </a:r>
            <a:r>
              <a:rPr lang="ru-RU" sz="1600" dirty="0"/>
              <a:t> событиям и деятелям, социально значимым явлениям в истории общества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332656"/>
            <a:ext cx="4104456" cy="11521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«Мифологический жанр» (сказочный)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/>
              <a:t> жанр изо­бра­зительного искусства, сю­же­ты ко­то­ро­го по­черп­ну­ты из ми­фов.</a:t>
            </a:r>
          </a:p>
        </p:txBody>
      </p:sp>
      <p:pic>
        <p:nvPicPr>
          <p:cNvPr id="6" name="Picture 6" descr="http://istor-l1557.narod.ru/serov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614" y="4461488"/>
            <a:ext cx="3057990" cy="236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3850" y="5652980"/>
            <a:ext cx="1359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400" b="1" dirty="0">
                <a:latin typeface="+mn-lt"/>
              </a:rPr>
              <a:t>В.</a:t>
            </a:r>
            <a:r>
              <a:rPr lang="ru-RU" altLang="ru-RU" sz="1400" dirty="0">
                <a:latin typeface="+mn-lt"/>
              </a:rPr>
              <a:t> </a:t>
            </a:r>
            <a:r>
              <a:rPr lang="ru-RU" altLang="ru-RU" sz="1400" b="1" dirty="0">
                <a:latin typeface="+mn-lt"/>
              </a:rPr>
              <a:t>Серов</a:t>
            </a:r>
            <a:r>
              <a:rPr lang="ru-RU" altLang="ru-RU" sz="1400" dirty="0">
                <a:latin typeface="+mn-lt"/>
              </a:rPr>
              <a:t>  </a:t>
            </a:r>
            <a:endParaRPr lang="ru-RU" altLang="ru-RU" sz="1400" dirty="0" smtClean="0">
              <a:latin typeface="+mn-lt"/>
            </a:endParaRPr>
          </a:p>
          <a:p>
            <a:pPr algn="r" eaLnBrk="1" hangingPunct="1"/>
            <a:r>
              <a:rPr lang="ru-RU" altLang="ru-RU" sz="1400" dirty="0" smtClean="0">
                <a:latin typeface="+mn-lt"/>
              </a:rPr>
              <a:t>«</a:t>
            </a:r>
            <a:r>
              <a:rPr lang="ru-RU" altLang="ru-RU" sz="1400" dirty="0">
                <a:latin typeface="+mn-lt"/>
              </a:rPr>
              <a:t>Петр I»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282880" y="2132856"/>
            <a:ext cx="1505144" cy="2125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М.В. Васнецов </a:t>
            </a:r>
            <a:r>
              <a:rPr lang="ru-RU" sz="1400" dirty="0" smtClean="0"/>
              <a:t>«Богатыри»</a:t>
            </a:r>
            <a:endParaRPr lang="ru-RU" sz="1400" dirty="0"/>
          </a:p>
        </p:txBody>
      </p:sp>
      <p:pic>
        <p:nvPicPr>
          <p:cNvPr id="2050" name="Picture 2" descr="https://isoch.ru/assets/images/vasnecov/vasnecov-bogaty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0" y="2132856"/>
            <a:ext cx="3209030" cy="21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foto.rambler.ru/public/larissasuomi/36/IMG_0032d/IMG_0032d-web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098"/>
            <a:ext cx="2016224" cy="26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11"/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804024" y="1968501"/>
            <a:ext cx="16564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+mn-lt"/>
              </a:rPr>
              <a:t>И. Репин </a:t>
            </a:r>
            <a:r>
              <a:rPr lang="ru-RU" altLang="ru-RU" sz="1400" dirty="0">
                <a:latin typeface="+mn-lt"/>
              </a:rPr>
              <a:t> «Садко» (1876)</a:t>
            </a:r>
          </a:p>
        </p:txBody>
      </p:sp>
      <p:pic>
        <p:nvPicPr>
          <p:cNvPr id="13" name="Picture 2" descr="http://nearyou.ru/vvasnetsov/talen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975" y="3861048"/>
            <a:ext cx="1984306" cy="282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292080" y="4869161"/>
            <a:ext cx="15657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В.Васнецов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«Алёнушка»</a:t>
            </a:r>
          </a:p>
          <a:p>
            <a:pPr algn="r" eaLnBrk="1" hangingPunct="1"/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4860032" cy="17281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«Батальный жанр»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800" dirty="0">
                <a:solidFill>
                  <a:srgbClr val="C00000"/>
                </a:solidFill>
              </a:rPr>
              <a:t> </a:t>
            </a:r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sz="1600" dirty="0" smtClean="0"/>
              <a:t>жанр изобразительного искусства,  посвящённый </a:t>
            </a:r>
            <a:r>
              <a:rPr lang="ru-RU" sz="1600" dirty="0"/>
              <a:t>темам </a:t>
            </a:r>
            <a:r>
              <a:rPr lang="ru-RU" sz="1600" dirty="0" smtClean="0"/>
              <a:t>войны</a:t>
            </a:r>
            <a:r>
              <a:rPr lang="ru-RU" sz="1600" dirty="0"/>
              <a:t> и военной жизни. Главное место в батальном жанре </a:t>
            </a:r>
            <a:r>
              <a:rPr lang="ru-RU" sz="1600" dirty="0" smtClean="0"/>
              <a:t>занимают сцены </a:t>
            </a:r>
            <a:r>
              <a:rPr lang="ru-RU" sz="1600" dirty="0"/>
              <a:t>сухопутных, морских </a:t>
            </a:r>
            <a:r>
              <a:rPr lang="ru-RU" sz="1600" dirty="0" smtClean="0"/>
              <a:t>сражений</a:t>
            </a:r>
            <a:r>
              <a:rPr lang="ru-RU" sz="1600" dirty="0"/>
              <a:t> и военных походов.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16632"/>
            <a:ext cx="3672408" cy="15841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«Бытовой жанр»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 smtClean="0"/>
              <a:t>жанр изобразительного </a:t>
            </a:r>
            <a:r>
              <a:rPr lang="ru-RU" sz="1600" dirty="0"/>
              <a:t>искусства, посвящённый повседневной, частной и общественной </a:t>
            </a:r>
            <a:r>
              <a:rPr lang="ru-RU" sz="1600" dirty="0" smtClean="0"/>
              <a:t>жизни</a:t>
            </a:r>
            <a:r>
              <a:rPr lang="ru-RU" sz="16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402" y="1998655"/>
            <a:ext cx="2232248" cy="2274366"/>
          </a:xfrm>
        </p:spPr>
      </p:pic>
      <p:pic>
        <p:nvPicPr>
          <p:cNvPr id="9" name="Picture 6" descr="http://cultinfo.ru/fulltext/1/001/010/001/248495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6913"/>
            <a:ext cx="3816424" cy="21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189047" y="4123921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+mn-lt"/>
              </a:rPr>
              <a:t> А. Дейнека </a:t>
            </a:r>
            <a:r>
              <a:rPr lang="ru-RU" altLang="ru-RU" sz="1400" dirty="0">
                <a:latin typeface="+mn-lt"/>
              </a:rPr>
              <a:t>«Оборона Севастополя</a:t>
            </a:r>
            <a:r>
              <a:rPr lang="ru-RU" altLang="ru-RU" sz="1400" dirty="0" smtClean="0">
                <a:latin typeface="+mn-lt"/>
              </a:rPr>
              <a:t>»</a:t>
            </a:r>
            <a:endParaRPr lang="ru-RU" altLang="ru-RU" sz="1400" dirty="0">
              <a:latin typeface="+mn-lt"/>
            </a:endParaRPr>
          </a:p>
        </p:txBody>
      </p:sp>
      <p:pic>
        <p:nvPicPr>
          <p:cNvPr id="11" name="Picture 2" descr="Леонардо да Винчи. «Битва при Ангьяри». 1503—06. Гравюра Ж. Эделин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90050"/>
            <a:ext cx="2952328" cy="204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07504" y="6550223"/>
            <a:ext cx="42484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+mn-lt"/>
              </a:rPr>
              <a:t>Леонардо да Винчи</a:t>
            </a:r>
            <a:r>
              <a:rPr lang="ru-RU" altLang="ru-RU" sz="1400" dirty="0">
                <a:latin typeface="+mn-lt"/>
              </a:rPr>
              <a:t> «Битва при </a:t>
            </a:r>
            <a:r>
              <a:rPr lang="ru-RU" altLang="ru-RU" sz="1400" dirty="0" err="1">
                <a:latin typeface="+mn-lt"/>
              </a:rPr>
              <a:t>Ангьяри</a:t>
            </a:r>
            <a:r>
              <a:rPr lang="ru-RU" altLang="ru-RU" sz="1400" dirty="0" smtClean="0">
                <a:latin typeface="+mn-lt"/>
              </a:rPr>
              <a:t>». Гравюра</a:t>
            </a:r>
            <a:r>
              <a:rPr lang="ru-RU" altLang="ru-RU" sz="1400" dirty="0">
                <a:latin typeface="+mn-lt"/>
              </a:rPr>
              <a:t> </a:t>
            </a:r>
          </a:p>
        </p:txBody>
      </p:sp>
      <p:pic>
        <p:nvPicPr>
          <p:cNvPr id="13" name="Picture 2" descr="http://artpax.info/i/default/6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616" y="4628207"/>
            <a:ext cx="2620150" cy="19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374948" y="6531126"/>
            <a:ext cx="2807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+mn-lt"/>
              </a:rPr>
              <a:t>В. </a:t>
            </a:r>
            <a:r>
              <a:rPr lang="ru-RU" altLang="ru-RU" sz="1400" b="1" dirty="0" smtClean="0">
                <a:latin typeface="+mn-lt"/>
              </a:rPr>
              <a:t>Перов </a:t>
            </a:r>
            <a:r>
              <a:rPr lang="ru-RU" altLang="ru-RU" sz="1400" dirty="0" smtClean="0">
                <a:latin typeface="+mn-lt"/>
              </a:rPr>
              <a:t>«Тройка</a:t>
            </a:r>
            <a:r>
              <a:rPr lang="ru-RU" altLang="ru-RU" sz="1400" dirty="0">
                <a:latin typeface="+mn-lt"/>
              </a:rPr>
              <a:t>» </a:t>
            </a:r>
            <a:r>
              <a:rPr lang="ru-RU" altLang="ru-RU" sz="1400" b="1" dirty="0">
                <a:latin typeface="Calibri" pitchFamily="34" charset="0"/>
              </a:rPr>
              <a:t> </a:t>
            </a: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294922" y="4235754"/>
            <a:ext cx="3381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" indent="-36576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altLang="ru-RU" sz="1400" b="1" dirty="0" err="1">
                <a:latin typeface="+mn-lt"/>
              </a:rPr>
              <a:t>Ф.Решетников</a:t>
            </a:r>
            <a:r>
              <a:rPr lang="ru-RU" altLang="ru-RU" sz="1400" b="1" dirty="0">
                <a:latin typeface="+mn-lt"/>
              </a:rPr>
              <a:t> </a:t>
            </a:r>
            <a:r>
              <a:rPr lang="ru-RU" altLang="ru-RU" sz="1400" dirty="0">
                <a:latin typeface="+mn-lt"/>
              </a:rPr>
              <a:t>«Опять двойка» </a:t>
            </a:r>
          </a:p>
        </p:txBody>
      </p:sp>
    </p:spTree>
    <p:extLst>
      <p:ext uri="{BB962C8B-B14F-4D97-AF65-F5344CB8AC3E}">
        <p14:creationId xmlns:p14="http://schemas.microsoft.com/office/powerpoint/2010/main" xmlns="" val="31705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4427984" cy="14401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1.«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Натюрморт»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/>
              <a:t> </a:t>
            </a:r>
            <a:r>
              <a:rPr lang="ru-RU" sz="1600" dirty="0"/>
              <a:t>изображение неодушевлённых предметов в изобразительном искусстве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92483" y="188640"/>
            <a:ext cx="4536504" cy="13681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«Анималистический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 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 </a:t>
            </a:r>
            <a:r>
              <a:rPr lang="ru-RU" sz="1600" dirty="0" smtClean="0"/>
              <a:t>жанр изобразительного искусства, </a:t>
            </a:r>
            <a:r>
              <a:rPr lang="ru-RU" sz="1600" dirty="0"/>
              <a:t>основным объектом которого являются </a:t>
            </a:r>
            <a:r>
              <a:rPr lang="ru-RU" sz="1600" dirty="0" smtClean="0"/>
              <a:t>животные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" name="Picture 2" descr="http://sunny-art.ru/wp-content/uploads/2009/11/van_g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61" y="1533302"/>
            <a:ext cx="3096096" cy="284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75857" y="2268161"/>
            <a:ext cx="11521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+mj-lt"/>
              </a:rPr>
              <a:t>Ван Гог  «</a:t>
            </a:r>
            <a:r>
              <a:rPr lang="ru-RU" altLang="ru-RU" sz="1400" dirty="0">
                <a:latin typeface="+mj-lt"/>
              </a:rPr>
              <a:t>Натюрморт с розами и подсолнухами»</a:t>
            </a:r>
          </a:p>
        </p:txBody>
      </p:sp>
      <p:pic>
        <p:nvPicPr>
          <p:cNvPr id="1026" name="Picture 2" descr="https://yandex.ru/images/_crpd/uVVsd6931/3e170a1GEy/2S29Sr-I-lIGtW8C0cdgt2BY0dJGRBOll3ZvQJWTO9tlWgAaaJAW2DS9I_5RhQYX4GhaMQJS6gbxjrLwntk4J5xptUij37sFFu0tFZzOM6JhUoGOEhFU_Jxxa1KUlyOF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10" y="4581128"/>
            <a:ext cx="2902507" cy="20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197617" y="4581127"/>
            <a:ext cx="12303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+mn-lt"/>
              </a:rPr>
              <a:t>Поль Гоген </a:t>
            </a:r>
            <a:r>
              <a:rPr lang="ru-RU" altLang="ru-RU" sz="1400" dirty="0" smtClean="0">
                <a:latin typeface="+mn-lt"/>
              </a:rPr>
              <a:t>«Натюрморт с  чайником и фруктами»</a:t>
            </a:r>
            <a:endParaRPr lang="ru-RU" altLang="ru-RU" sz="1400" dirty="0">
              <a:latin typeface="+mn-lt"/>
            </a:endParaRPr>
          </a:p>
        </p:txBody>
      </p:sp>
      <p:pic>
        <p:nvPicPr>
          <p:cNvPr id="1028" name="Picture 4" descr="https://i.pinimg.com/originals/82/26/2f/82262f8d1b7a9668625ca04334f9d9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7"/>
            <a:ext cx="2083493" cy="20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169217" y="6144004"/>
            <a:ext cx="1979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+mn-lt"/>
              </a:rPr>
              <a:t>М.С. Павлова </a:t>
            </a:r>
            <a:r>
              <a:rPr lang="ru-RU" altLang="ru-RU" sz="1400" dirty="0" smtClean="0">
                <a:latin typeface="+mn-lt"/>
              </a:rPr>
              <a:t>  «Кошка»</a:t>
            </a:r>
            <a:endParaRPr lang="ru-RU" altLang="ru-RU" sz="1400" dirty="0">
              <a:latin typeface="+mn-lt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877108" y="4027699"/>
            <a:ext cx="3281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+mn-lt"/>
              </a:rPr>
              <a:t>И.И. Шишкин </a:t>
            </a:r>
            <a:r>
              <a:rPr lang="ru-RU" altLang="ru-RU" sz="1400" dirty="0" smtClean="0">
                <a:latin typeface="+mn-lt"/>
              </a:rPr>
              <a:t>«Утро в сосновом лесу» </a:t>
            </a:r>
            <a:endParaRPr lang="ru-RU" altLang="ru-RU" sz="1400" dirty="0">
              <a:latin typeface="+mn-lt"/>
            </a:endParaRPr>
          </a:p>
        </p:txBody>
      </p:sp>
      <p:pic>
        <p:nvPicPr>
          <p:cNvPr id="1030" name="Picture 6" descr="https://avatars.mds.yandex.net/get-pdb/902733/6cca4c7e-f106-4058-935f-752ce8048e6d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274" y="1533302"/>
            <a:ext cx="3689439" cy="24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48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«Марина»-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жанр</a:t>
            </a:r>
            <a:r>
              <a:rPr lang="ru-RU" sz="1600" dirty="0"/>
              <a:t> изобразительного искусства, изображающий морской вид, а также сцену морского сражения или иные события, происходящие на море.</a:t>
            </a:r>
          </a:p>
        </p:txBody>
      </p:sp>
      <p:pic>
        <p:nvPicPr>
          <p:cNvPr id="2050" name="Picture 2" descr="https://avatars.mds.yandex.net/get-pdb/877347/2472183a-f5f1-4d50-b532-7ba20687426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88841"/>
            <a:ext cx="3024336" cy="21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596337" y="3150239"/>
            <a:ext cx="134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 smtClean="0">
                <a:latin typeface="+mn-lt"/>
              </a:rPr>
              <a:t>Доусон</a:t>
            </a:r>
            <a:r>
              <a:rPr lang="ru-RU" altLang="ru-RU" sz="1400" b="1" dirty="0" smtClean="0">
                <a:latin typeface="+mn-lt"/>
              </a:rPr>
              <a:t> Монтегю </a:t>
            </a:r>
            <a:r>
              <a:rPr lang="ru-RU" altLang="ru-RU" sz="1400" dirty="0" smtClean="0">
                <a:latin typeface="+mn-lt"/>
              </a:rPr>
              <a:t>«Разрезая волны»</a:t>
            </a:r>
            <a:r>
              <a:rPr lang="ru-RU" altLang="ru-RU" sz="1400" dirty="0">
                <a:latin typeface="+mn-lt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img3.goodfon.ru/original/3543x2960/1/97/ayvazovskiy-kartina-more-6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9559"/>
            <a:ext cx="2893666" cy="2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674350" y="5935773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 smtClean="0">
                <a:latin typeface="+mn-lt"/>
              </a:rPr>
              <a:t>И.Айвазовский</a:t>
            </a:r>
            <a:r>
              <a:rPr lang="ru-RU" altLang="ru-RU" sz="1400" b="1" dirty="0" smtClean="0">
                <a:latin typeface="+mn-lt"/>
              </a:rPr>
              <a:t> </a:t>
            </a:r>
            <a:r>
              <a:rPr lang="ru-RU" altLang="ru-RU" sz="1400" dirty="0" smtClean="0">
                <a:latin typeface="+mn-lt"/>
              </a:rPr>
              <a:t>«Радуга»</a:t>
            </a:r>
            <a:endParaRPr lang="ru-RU" altLang="ru-RU" sz="1400" dirty="0">
              <a:latin typeface="+mn-lt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158487" y="5899349"/>
            <a:ext cx="1377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b="1" dirty="0" smtClean="0">
              <a:latin typeface="+mn-lt"/>
            </a:endParaRPr>
          </a:p>
          <a:p>
            <a:pPr eaLnBrk="1" hangingPunct="1"/>
            <a:r>
              <a:rPr lang="ru-RU" altLang="ru-RU" sz="1400" b="1" dirty="0" smtClean="0">
                <a:latin typeface="+mn-lt"/>
              </a:rPr>
              <a:t>Г. Дмитриев</a:t>
            </a:r>
            <a:endParaRPr lang="ru-RU" altLang="ru-RU" sz="1400" dirty="0">
              <a:latin typeface="+mn-lt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057582" y="3150239"/>
            <a:ext cx="14629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 smtClean="0">
                <a:latin typeface="+mn-lt"/>
              </a:rPr>
              <a:t>И.Айвазовский</a:t>
            </a:r>
            <a:r>
              <a:rPr lang="ru-RU" altLang="ru-RU" sz="1400" b="1" dirty="0" smtClean="0">
                <a:latin typeface="+mn-lt"/>
              </a:rPr>
              <a:t> </a:t>
            </a:r>
            <a:r>
              <a:rPr lang="ru-RU" altLang="ru-RU" sz="1400" dirty="0" smtClean="0">
                <a:latin typeface="+mn-lt"/>
              </a:rPr>
              <a:t>«Американские корабли у Гибралтара»</a:t>
            </a:r>
            <a:r>
              <a:rPr lang="ru-RU" altLang="ru-RU" sz="1400" dirty="0">
                <a:latin typeface="+mn-lt"/>
              </a:rPr>
              <a:t> </a:t>
            </a:r>
          </a:p>
        </p:txBody>
      </p:sp>
      <p:pic>
        <p:nvPicPr>
          <p:cNvPr id="2054" name="Picture 6" descr="Художник - маринист Георгий Дмитриев (60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0869"/>
            <a:ext cx="2927116" cy="21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zen_doc/1118263/pub_5c48207eab245300afff7667_5c4820ae588ef700acd27aa2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130" y="4255959"/>
            <a:ext cx="3060207" cy="23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53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542</TotalTime>
  <Words>735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«Виды и жанры изобразительного искусства»</vt:lpstr>
      <vt:lpstr>Изобразительные виды искусств:</vt:lpstr>
      <vt:lpstr>«Живопись»</vt:lpstr>
      <vt:lpstr>1.Монументальная живопись- это древний вид искусства , представленный в виде фресок, мозаик.</vt:lpstr>
      <vt:lpstr>II.Станковая живопись-картины различных жанров, которые написаны на полотне, бумаге при помощи масляной краски. </vt:lpstr>
      <vt:lpstr>Слайд 6</vt:lpstr>
      <vt:lpstr>Слайд 7</vt:lpstr>
      <vt:lpstr>Слайд 8</vt:lpstr>
      <vt:lpstr>7. «Марина»-  жанр изобразительного искусства, изображающий морской вид, а также сцену морского сражения или иные события, происходящие на море.</vt:lpstr>
      <vt:lpstr>II. «Графика»- вид изобразительного искусства, использующий в качестве основных изобразительных средств линии, штрихи, пятна и точки.</vt:lpstr>
      <vt:lpstr>Слайд 11</vt:lpstr>
      <vt:lpstr>Слайд 12</vt:lpstr>
      <vt:lpstr>III. Скульптура-вид искусства, возникший в древности. Найденные скульптуры состояли из глины, дерева, камня изображали людей и животных, довольно схожих с оригиналами. </vt:lpstr>
      <vt:lpstr>IV. «Декоративно - прикладное искусство»-  широкий раздел изобразительного искусства , который охватывает различные отрасли творческой деятельности, направленной на создание художественных изделий с утилитарными и художественными функциями. </vt:lpstr>
      <vt:lpstr>Слайд 15</vt:lpstr>
      <vt:lpstr>Слайд 16</vt:lpstr>
      <vt:lpstr>Слайд 17</vt:lpstr>
      <vt:lpstr>2. «Граффити» - изображения или надписи, выцарапанные, написанные или нарисованные краской или чернилами на стенах и других поверхностях.  .</vt:lpstr>
      <vt:lpstr>Неизобразительные виды искусства:</vt:lpstr>
      <vt:lpstr>1. «Архитектура»- искусство и наука строить, проектировать здания  и сооружения.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«Виды и жанры искусств»</dc:title>
  <dc:creator>user</dc:creator>
  <cp:lastModifiedBy>k302</cp:lastModifiedBy>
  <cp:revision>58</cp:revision>
  <cp:lastPrinted>2020-03-22T11:34:48Z</cp:lastPrinted>
  <dcterms:created xsi:type="dcterms:W3CDTF">2018-11-05T06:41:48Z</dcterms:created>
  <dcterms:modified xsi:type="dcterms:W3CDTF">2020-03-24T08:00:46Z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1090338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