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80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71" r:id="rId14"/>
    <p:sldId id="273" r:id="rId15"/>
    <p:sldId id="274" r:id="rId16"/>
    <p:sldId id="276" r:id="rId17"/>
    <p:sldId id="277" r:id="rId18"/>
    <p:sldId id="278" r:id="rId19"/>
    <p:sldId id="259" r:id="rId20"/>
    <p:sldId id="281" r:id="rId21"/>
    <p:sldId id="282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 autoAdjust="0"/>
    <p:restoredTop sz="94671" autoAdjust="0"/>
  </p:normalViewPr>
  <p:slideViewPr>
    <p:cSldViewPr>
      <p:cViewPr>
        <p:scale>
          <a:sx n="70" d="100"/>
          <a:sy n="70" d="100"/>
        </p:scale>
        <p:origin x="-1974" y="-45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overOverlay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1D301421-CC5C-47D7-AB38-E94F773E2798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DAE0AF-E212-462E-8D04-938570BFBCF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8" name="Group 7"/>
          <p:cNvGrpSpPr/>
          <p:nvPr/>
        </p:nvGrpSpPr>
        <p:grpSpPr>
          <a:xfrm>
            <a:off x="1194101" y="2887530"/>
            <a:ext cx="6779110" cy="923330"/>
            <a:chOff x="1172584" y="1381459"/>
            <a:chExt cx="6779110" cy="923330"/>
          </a:xfrm>
          <a:effectLst>
            <a:outerShdw blurRad="38100" dist="12700" dir="16200000" rotWithShape="0">
              <a:prstClr val="black">
                <a:alpha val="30000"/>
              </a:prstClr>
            </a:outerShdw>
          </a:effectLst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ln w="3175">
                    <a:solidFill>
                      <a:schemeClr val="tx2">
                        <a:alpha val="60000"/>
                      </a:schemeClr>
                    </a:solidFill>
                  </a:ln>
                  <a:solidFill>
                    <a:schemeClr val="tx2">
                      <a:lumMod val="90000"/>
                    </a:schemeClr>
                  </a:solidFill>
                  <a:effectLst>
                    <a:outerShdw blurRad="34925" dist="12700" dir="14400000" algn="ctr" rotWithShape="0">
                      <a:srgbClr val="000000">
                        <a:alpha val="21000"/>
                      </a:srgbClr>
                    </a:outerShdw>
                  </a:effectLst>
                  <a:latin typeface="Wingdings" pitchFamily="2" charset="2"/>
                </a:rPr>
                <a:t></a:t>
              </a:r>
              <a:endParaRPr lang="en-US" sz="5400" dirty="0">
                <a:ln w="3175">
                  <a:solidFill>
                    <a:schemeClr val="tx2">
                      <a:alpha val="60000"/>
                    </a:schemeClr>
                  </a:solidFill>
                </a:ln>
                <a:solidFill>
                  <a:schemeClr val="tx2">
                    <a:lumMod val="90000"/>
                  </a:schemeClr>
                </a:solidFill>
                <a:effectLst>
                  <a:outerShdw blurRad="34925" dist="12700" dir="14400000" algn="ctr" rotWithShape="0">
                    <a:srgbClr val="000000">
                      <a:alpha val="21000"/>
                    </a:srgbClr>
                  </a:outerShdw>
                </a:effectLst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293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9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83341" y="1387737"/>
            <a:ext cx="6777318" cy="1731982"/>
          </a:xfrm>
        </p:spPr>
        <p:txBody>
          <a:bodyPr anchor="b"/>
          <a:lstStyle>
            <a:lvl1pPr>
              <a:defRPr>
                <a:ln w="3175">
                  <a:solidFill>
                    <a:schemeClr val="tx1">
                      <a:alpha val="65000"/>
                    </a:schemeClr>
                  </a:solidFill>
                </a:ln>
                <a:solidFill>
                  <a:schemeClr val="tx1"/>
                </a:solidFill>
                <a:effectLst>
                  <a:outerShdw blurRad="25400" dist="12700" dir="14220000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767862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  <a:effectLst>
                  <a:outerShdw blurRad="34925" dist="12700" dir="14400000" rotWithShape="0">
                    <a:prstClr val="black">
                      <a:alpha val="21000"/>
                    </a:prstClr>
                  </a:outerShdw>
                </a:effectLst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1421-CC5C-47D7-AB38-E94F773E2798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E0AF-E212-462E-8D04-938570BFBCF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5" name="TextBox 14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6" name="Straight Connector 15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66560" y="559398"/>
            <a:ext cx="1678193" cy="556676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8488" y="849854"/>
            <a:ext cx="5507917" cy="50238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1421-CC5C-47D7-AB38-E94F773E2798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E0AF-E212-462E-8D04-938570BFBCF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1" name="Group 10"/>
          <p:cNvGrpSpPr/>
          <p:nvPr/>
        </p:nvGrpSpPr>
        <p:grpSpPr>
          <a:xfrm rot="5400000">
            <a:off x="3909050" y="2880823"/>
            <a:ext cx="5480154" cy="923330"/>
            <a:chOff x="1815339" y="1381459"/>
            <a:chExt cx="5480154" cy="923330"/>
          </a:xfrm>
        </p:grpSpPr>
        <p:sp>
          <p:nvSpPr>
            <p:cNvPr id="12" name="TextBox 11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3" name="Straight Connector 12"/>
            <p:cNvCxnSpPr/>
            <p:nvPr/>
          </p:nvCxnSpPr>
          <p:spPr>
            <a:xfrm flipH="1" flipV="1">
              <a:off x="1815339" y="1924709"/>
              <a:ext cx="2468880" cy="2505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/>
            <p:cNvCxnSpPr/>
            <p:nvPr/>
          </p:nvCxnSpPr>
          <p:spPr>
            <a:xfrm rot="10800000">
              <a:off x="4826613" y="1927417"/>
              <a:ext cx="2468880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1421-CC5C-47D7-AB38-E94F773E2798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E0AF-E212-462E-8D04-938570BFBC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grpSp>
        <p:nvGrpSpPr>
          <p:cNvPr id="12" name="Group 11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3" name="TextBox 12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4" name="Straight Connector 13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CoverOverlay.png"/>
          <p:cNvPicPr>
            <a:picLocks noChangeAspect="1"/>
          </p:cNvPicPr>
          <p:nvPr/>
        </p:nvPicPr>
        <p:blipFill>
          <a:blip r:embed="rId2" cstate="print">
            <a:lum/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1172584" y="2887579"/>
            <a:ext cx="6779110" cy="923330"/>
            <a:chOff x="1172584" y="1381459"/>
            <a:chExt cx="6779110" cy="923330"/>
          </a:xfrm>
        </p:grpSpPr>
        <p:sp>
          <p:nvSpPr>
            <p:cNvPr id="9" name="TextBox 8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0" name="Straight Connector 9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rot="10800000">
              <a:off x="4831976" y="1927412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40" y="1204857"/>
            <a:ext cx="7754713" cy="1910716"/>
          </a:xfrm>
        </p:spPr>
        <p:txBody>
          <a:bodyPr anchor="b"/>
          <a:lstStyle>
            <a:lvl1pPr algn="ctr">
              <a:defRPr sz="5400" b="0" cap="none" baseline="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8" y="3767316"/>
            <a:ext cx="7734747" cy="15001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1421-CC5C-47D7-AB38-E94F773E2798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E0AF-E212-462E-8D04-938570BFB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1421-CC5C-47D7-AB38-E94F773E2798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E0AF-E212-462E-8D04-938570BFBCF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grpSp>
        <p:nvGrpSpPr>
          <p:cNvPr id="13" name="Group 12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85800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4"/>
          </p:nvPr>
        </p:nvSpPr>
        <p:spPr>
          <a:xfrm>
            <a:off x="4645151" y="2240280"/>
            <a:ext cx="3803904" cy="387705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51560" y="2240280"/>
            <a:ext cx="3442446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8488" y="2947595"/>
            <a:ext cx="3803904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02306" y="2240280"/>
            <a:ext cx="3447288" cy="658368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944368"/>
            <a:ext cx="3799728" cy="317296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1421-CC5C-47D7-AB38-E94F773E2798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E0AF-E212-462E-8D04-938570BFBCF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4" name="Group 13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6" name="TextBox 15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7" name="Straight Connector 16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1421-CC5C-47D7-AB38-E94F773E2798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E0AF-E212-462E-8D04-938570BFBCF6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10" name="Group 9"/>
          <p:cNvGrpSpPr/>
          <p:nvPr/>
        </p:nvGrpSpPr>
        <p:grpSpPr>
          <a:xfrm>
            <a:off x="1172584" y="1392217"/>
            <a:ext cx="6779110" cy="923330"/>
            <a:chOff x="1172584" y="1381459"/>
            <a:chExt cx="6779110" cy="923330"/>
          </a:xfrm>
        </p:grpSpPr>
        <p:sp>
          <p:nvSpPr>
            <p:cNvPr id="14" name="TextBox 13"/>
            <p:cNvSpPr txBox="1"/>
            <p:nvPr/>
          </p:nvSpPr>
          <p:spPr>
            <a:xfrm>
              <a:off x="4147073" y="1381459"/>
              <a:ext cx="877163" cy="9233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5400" dirty="0" smtClean="0">
                  <a:solidFill>
                    <a:schemeClr val="tx2">
                      <a:lumMod val="60000"/>
                      <a:lumOff val="40000"/>
                    </a:schemeClr>
                  </a:solidFill>
                  <a:latin typeface="Wingdings" pitchFamily="2" charset="2"/>
                </a:rPr>
                <a:t></a:t>
              </a:r>
              <a:endParaRPr lang="en-US" sz="5400" dirty="0">
                <a:solidFill>
                  <a:schemeClr val="tx2">
                    <a:lumMod val="60000"/>
                    <a:lumOff val="40000"/>
                  </a:schemeClr>
                </a:solidFill>
                <a:latin typeface="Wingdings" pitchFamily="2" charset="2"/>
              </a:endParaRPr>
            </a:p>
          </p:txBody>
        </p:sp>
        <p:cxnSp>
          <p:nvCxnSpPr>
            <p:cNvPr id="15" name="Straight Connector 14"/>
            <p:cNvCxnSpPr/>
            <p:nvPr/>
          </p:nvCxnSpPr>
          <p:spPr>
            <a:xfrm rot="10800000">
              <a:off x="1172584" y="192562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 rot="10800000">
              <a:off x="4831976" y="1922650"/>
              <a:ext cx="3119718" cy="1588"/>
            </a:xfrm>
            <a:prstGeom prst="line">
              <a:avLst/>
            </a:prstGeom>
            <a:ln>
              <a:solidFill>
                <a:schemeClr val="tx2">
                  <a:lumMod val="60000"/>
                  <a:lumOff val="40000"/>
                </a:schemeClr>
              </a:solidFill>
            </a:ln>
            <a:effectLst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1421-CC5C-47D7-AB38-E94F773E2798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E0AF-E212-462E-8D04-938570BFB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34579" y="1678195"/>
            <a:ext cx="3422483" cy="1886921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92001" y="559398"/>
            <a:ext cx="4116667" cy="5566765"/>
          </a:xfrm>
        </p:spPr>
        <p:txBody>
          <a:bodyPr anchor="ctr"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034579" y="3603812"/>
            <a:ext cx="3411725" cy="2517289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1421-CC5C-47D7-AB38-E94F773E2798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E0AF-E212-462E-8D04-938570BFB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731" y="4668818"/>
            <a:ext cx="7767021" cy="644729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240000">
            <a:off x="2183792" y="666965"/>
            <a:ext cx="4772156" cy="3598016"/>
          </a:xfr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24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8489" y="5324306"/>
            <a:ext cx="7756264" cy="804862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301421-CC5C-47D7-AB38-E94F773E2798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DAE0AF-E212-462E-8D04-938570BFB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gradFill flip="none" rotWithShape="1">
            <a:gsLst>
              <a:gs pos="83000">
                <a:schemeClr val="bg1">
                  <a:alpha val="11000"/>
                </a:schemeClr>
              </a:gs>
              <a:gs pos="100000">
                <a:schemeClr val="bg2">
                  <a:lumMod val="75000"/>
                  <a:alpha val="23000"/>
                </a:schemeClr>
              </a:gs>
            </a:gsLst>
            <a:path path="rect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8490" y="570156"/>
            <a:ext cx="7756263" cy="105425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99247" y="2248347"/>
            <a:ext cx="7745505" cy="38778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60378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1D301421-CC5C-47D7-AB38-E94F773E2798}" type="datetimeFigureOut">
              <a:rPr lang="ru-RU" smtClean="0"/>
              <a:pPr/>
              <a:t>24.03.2020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16144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639264" y="616144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D7DAE0AF-E212-462E-8D04-938570BFBCF6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5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6576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4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1pPr>
      <a:lvl2pPr marL="77724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"/>
        <a:defRPr sz="22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2pPr>
      <a:lvl3pPr marL="1143000" indent="-36576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20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3pPr>
      <a:lvl4pPr marL="150876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8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4pPr>
      <a:lvl5pPr marL="1828800" indent="-32004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"/>
        <a:defRPr sz="1600" kern="1200">
          <a:solidFill>
            <a:schemeClr val="tx1">
              <a:lumMod val="85000"/>
              <a:lumOff val="15000"/>
            </a:schemeClr>
          </a:solidFill>
          <a:latin typeface="+mn-lt"/>
          <a:ea typeface="+mn-ea"/>
          <a:cs typeface="+mn-cs"/>
        </a:defRPr>
      </a:lvl5pPr>
      <a:lvl6pPr marL="214884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46888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78892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74320" algn="l" defTabSz="914400" rtl="0" eaLnBrk="1" latinLnBrk="0" hangingPunct="1">
        <a:spcBef>
          <a:spcPts val="400"/>
        </a:spcBef>
        <a:buClr>
          <a:schemeClr val="accent1"/>
        </a:buClr>
        <a:buFont typeface="Wingdings" pitchFamily="2" charset="2"/>
        <a:buChar char="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7" Type="http://schemas.openxmlformats.org/officeDocument/2006/relationships/image" Target="../media/image44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3.jpeg"/><Relationship Id="rId5" Type="http://schemas.openxmlformats.org/officeDocument/2006/relationships/image" Target="../media/image42.jpeg"/><Relationship Id="rId4" Type="http://schemas.openxmlformats.org/officeDocument/2006/relationships/image" Target="../media/image41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7" Type="http://schemas.openxmlformats.org/officeDocument/2006/relationships/image" Target="../media/image50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9.jpeg"/><Relationship Id="rId5" Type="http://schemas.openxmlformats.org/officeDocument/2006/relationships/image" Target="../media/image48.jpeg"/><Relationship Id="rId4" Type="http://schemas.openxmlformats.org/officeDocument/2006/relationships/image" Target="../media/image47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jpeg"/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Relationship Id="rId9" Type="http://schemas.openxmlformats.org/officeDocument/2006/relationships/image" Target="../media/image58.jpe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4.jpeg"/><Relationship Id="rId3" Type="http://schemas.openxmlformats.org/officeDocument/2006/relationships/hyperlink" Target="https://ru.wikipedia.org/wiki/%D0%A0%D1%83%D0%BA%D0%BE%D0%B4%D0%B5%D0%BB%D0%B8%D0%B5" TargetMode="External"/><Relationship Id="rId7" Type="http://schemas.openxmlformats.org/officeDocument/2006/relationships/image" Target="../media/image63.jpeg"/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2.jpeg"/><Relationship Id="rId5" Type="http://schemas.openxmlformats.org/officeDocument/2006/relationships/image" Target="../media/image61.jpeg"/><Relationship Id="rId4" Type="http://schemas.openxmlformats.org/officeDocument/2006/relationships/image" Target="../media/image60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7" Type="http://schemas.openxmlformats.org/officeDocument/2006/relationships/image" Target="../media/image70.jpeg"/><Relationship Id="rId2" Type="http://schemas.openxmlformats.org/officeDocument/2006/relationships/image" Target="../media/image65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69.jpeg"/><Relationship Id="rId5" Type="http://schemas.openxmlformats.org/officeDocument/2006/relationships/image" Target="../media/image68.jpeg"/><Relationship Id="rId4" Type="http://schemas.openxmlformats.org/officeDocument/2006/relationships/image" Target="../media/image67.jpe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5.jpeg"/><Relationship Id="rId3" Type="http://schemas.microsoft.com/office/2007/relationships/hdphoto" Target="../media/hdphoto1.wdp"/><Relationship Id="rId7" Type="http://schemas.openxmlformats.org/officeDocument/2006/relationships/image" Target="../media/image74.jpeg"/><Relationship Id="rId2" Type="http://schemas.openxmlformats.org/officeDocument/2006/relationships/image" Target="../media/image7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3.jpeg"/><Relationship Id="rId5" Type="http://schemas.openxmlformats.org/officeDocument/2006/relationships/image" Target="../media/image72.jpeg"/><Relationship Id="rId4" Type="http://schemas.openxmlformats.org/officeDocument/2006/relationships/hyperlink" Target="https://ru.wikipedia.org/wiki/%D0%93%D0%BB%D0%B8%D0%BD%D0%B0" TargetMode="External"/><Relationship Id="rId9" Type="http://schemas.openxmlformats.org/officeDocument/2006/relationships/image" Target="../media/image76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1.jpeg"/><Relationship Id="rId3" Type="http://schemas.openxmlformats.org/officeDocument/2006/relationships/image" Target="../media/image8.jpeg"/><Relationship Id="rId7" Type="http://schemas.openxmlformats.org/officeDocument/2006/relationships/image" Target="../media/image80.jpeg"/><Relationship Id="rId2" Type="http://schemas.openxmlformats.org/officeDocument/2006/relationships/hyperlink" Target="https://ru.wikipedia.org/wiki/%D0%A1%D0%BC%D0%B0%D0%BB%D1%8C%D1%82%D0%B0" TargetMode="Externa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79.jpeg"/><Relationship Id="rId5" Type="http://schemas.openxmlformats.org/officeDocument/2006/relationships/image" Target="../media/image78.jpeg"/><Relationship Id="rId4" Type="http://schemas.openxmlformats.org/officeDocument/2006/relationships/image" Target="../media/image77.jpe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88.jpeg"/><Relationship Id="rId3" Type="http://schemas.openxmlformats.org/officeDocument/2006/relationships/image" Target="../media/image83.jpeg"/><Relationship Id="rId7" Type="http://schemas.openxmlformats.org/officeDocument/2006/relationships/image" Target="../media/image87.jpeg"/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86.jpeg"/><Relationship Id="rId5" Type="http://schemas.openxmlformats.org/officeDocument/2006/relationships/image" Target="../media/image85.jpeg"/><Relationship Id="rId4" Type="http://schemas.openxmlformats.org/officeDocument/2006/relationships/image" Target="../media/image84.jpe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0.jpeg"/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3.jpeg"/><Relationship Id="rId5" Type="http://schemas.openxmlformats.org/officeDocument/2006/relationships/image" Target="../media/image92.jpeg"/><Relationship Id="rId4" Type="http://schemas.openxmlformats.org/officeDocument/2006/relationships/image" Target="../media/image91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jpeg"/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32.jpeg"/><Relationship Id="rId4" Type="http://schemas.openxmlformats.org/officeDocument/2006/relationships/image" Target="../media/image3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043608" y="620688"/>
            <a:ext cx="7344816" cy="2499031"/>
          </a:xfrm>
        </p:spPr>
        <p:txBody>
          <a:bodyPr/>
          <a:lstStyle/>
          <a:p>
            <a:r>
              <a:rPr lang="ru-RU" dirty="0" smtClean="0"/>
              <a:t>«Виды и жанры изобразительного искусства»</a:t>
            </a:r>
            <a:endParaRPr lang="ru-RU" dirty="0"/>
          </a:p>
        </p:txBody>
      </p:sp>
      <p:sp>
        <p:nvSpPr>
          <p:cNvPr id="4" name="Подзаголовок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://ruslandscape.narod.ru/gal1/1-7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84514" y="5221990"/>
            <a:ext cx="2487267" cy="1434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" name="Picture 6" descr="http://cultinfo.ru/fulltext/1/001/010/001/2484959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3284984"/>
            <a:ext cx="3071986" cy="17196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https://img3.goodfon.ru/original/3543x2960/1/97/ayvazovskiy-kartina-more-6306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440" y="3205454"/>
            <a:ext cx="2181737" cy="18227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s://mtdata.ru/u29/photoF1CC/20417641714-0/origin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568040" y="5272299"/>
            <a:ext cx="1204982" cy="1225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01249" y="3313752"/>
            <a:ext cx="2763239" cy="16026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10" descr="https://yandex.ru/images/_crpd/uVVsd6931/3e170a1GEy/2S29Sr-I-lIGtW8C0cdgt2BY0dJGRBOll3ZvQJWTO9tlWgAaa5MU0D-5Iv5cgwcbv2hcOgIAtlH9jrLynI04J81v4Uio2O4EQeEsQM-fYKBhUoGOEhFU_Jxxa1KUlyOFcA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5221990"/>
            <a:ext cx="2027145" cy="15501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https://avatars.mds.yandex.net/get-pdb/1708639/c3e82a63-e25f-4d60-8dc5-78709b4f73cc/s1200?webp=fals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1981" y="5308505"/>
            <a:ext cx="1406521" cy="11534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07263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116632"/>
            <a:ext cx="8856984" cy="1368152"/>
          </a:xfrm>
        </p:spPr>
        <p:txBody>
          <a:bodyPr/>
          <a:lstStyle/>
          <a:p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«Графика»- </a:t>
            </a:r>
            <a:r>
              <a:rPr lang="ru-RU" sz="2400" dirty="0"/>
              <a:t>вид </a:t>
            </a:r>
            <a:r>
              <a:rPr lang="ru-RU" sz="2400" dirty="0" smtClean="0"/>
              <a:t>изобразительного искусства, </a:t>
            </a:r>
            <a:r>
              <a:rPr lang="ru-RU" sz="2400" dirty="0"/>
              <a:t>использующий в качестве основных изобразительных </a:t>
            </a:r>
            <a:r>
              <a:rPr lang="ru-RU" sz="2400" dirty="0" smtClean="0"/>
              <a:t>средств линии</a:t>
            </a:r>
            <a:r>
              <a:rPr lang="ru-RU" sz="2400" dirty="0"/>
              <a:t>, штрихи, пятна и точки</a:t>
            </a:r>
            <a:r>
              <a:rPr lang="ru-RU" sz="4000" dirty="0"/>
              <a:t>.</a:t>
            </a:r>
            <a:endParaRPr lang="ru-RU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107504" y="1484784"/>
            <a:ext cx="4386502" cy="129614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«Гравюра» </a:t>
            </a:r>
            <a:r>
              <a:rPr lang="ru-RU" dirty="0"/>
              <a:t>– </a:t>
            </a:r>
            <a:r>
              <a:rPr lang="ru-RU" sz="1600" dirty="0"/>
              <a:t>рисунок, наносящийся на плоскую поверхность материала, покрывающийся краской для оттиска на бумаге. </a:t>
            </a: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483768" y="2780928"/>
            <a:ext cx="1991283" cy="1785173"/>
          </a:xfrm>
        </p:spPr>
      </p:pic>
      <p:sp>
        <p:nvSpPr>
          <p:cNvPr id="7" name="Текст 5"/>
          <p:cNvSpPr txBox="1">
            <a:spLocks/>
          </p:cNvSpPr>
          <p:nvPr/>
        </p:nvSpPr>
        <p:spPr>
          <a:xfrm>
            <a:off x="4860032" y="1622989"/>
            <a:ext cx="4386502" cy="1728192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2400" b="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20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18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None/>
              <a:defRPr sz="1600" b="1" kern="12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l" defTabSz="914400" rtl="0" eaLnBrk="1" latinLnBrk="0" hangingPunct="1">
              <a:spcBef>
                <a:spcPts val="400"/>
              </a:spcBef>
              <a:buClr>
                <a:schemeClr val="accent1"/>
              </a:buClr>
              <a:buFont typeface="Wingdings" pitchFamily="2" charset="2"/>
              <a:buNone/>
              <a:defRPr sz="1600" b="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sz="4200" dirty="0"/>
          </a:p>
        </p:txBody>
      </p:sp>
      <p:sp>
        <p:nvSpPr>
          <p:cNvPr id="9" name="Текст 5"/>
          <p:cNvSpPr>
            <a:spLocks noGrp="1"/>
          </p:cNvSpPr>
          <p:nvPr>
            <p:ph type="body" idx="1"/>
          </p:nvPr>
        </p:nvSpPr>
        <p:spPr>
          <a:xfrm>
            <a:off x="4728898" y="1993856"/>
            <a:ext cx="4386502" cy="504055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«</a:t>
            </a:r>
            <a:r>
              <a:rPr lang="ru-RU" sz="18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Ксилографика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1600" dirty="0"/>
              <a:t>– </a:t>
            </a:r>
            <a:r>
              <a:rPr lang="ru-RU" sz="1600" dirty="0" smtClean="0"/>
              <a:t>рисунок на дереве </a:t>
            </a: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https://i.pinimg.com/736x/8f/44/67/8f4467af5167dac5e7e8a0e48e628d4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119138" y="2737633"/>
            <a:ext cx="1835696" cy="15859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Объект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199100" y="4509120"/>
            <a:ext cx="1778080" cy="2017437"/>
          </a:xfrm>
          <a:prstGeom prst="rect">
            <a:avLst/>
          </a:prstGeom>
        </p:spPr>
      </p:pic>
      <p:pic>
        <p:nvPicPr>
          <p:cNvPr id="5124" name="Picture 4" descr="https://i.pinimg.com/236x/de/be/6c/debe6cd5f1e235207cccb490f3f369b4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179689"/>
            <a:ext cx="2339712" cy="294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1520" y="2780928"/>
            <a:ext cx="2114211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7" name="Picture 7" descr="https://i.pinimg.com/736x/db/6f/81/db6f81ece3550340564197b33b62a360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651923"/>
            <a:ext cx="1785483" cy="21469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322211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260648"/>
            <a:ext cx="4392488" cy="1584176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 «Книжная графика</a:t>
            </a:r>
            <a:r>
              <a:rPr lang="ru-RU" sz="1800" dirty="0" smtClean="0">
                <a:solidFill>
                  <a:srgbClr val="C00000"/>
                </a:solidFill>
              </a:rPr>
              <a:t>» </a:t>
            </a:r>
            <a:r>
              <a:rPr lang="ru-RU" dirty="0"/>
              <a:t>– </a:t>
            </a:r>
            <a:r>
              <a:rPr lang="ru-RU" sz="1600" dirty="0"/>
              <a:t>входит в конструкцию книги, является ее декоративным оформлением, </a:t>
            </a:r>
            <a:r>
              <a:rPr lang="ru-RU" sz="1600" dirty="0" smtClean="0"/>
              <a:t>иллюстрациями.</a:t>
            </a: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204864"/>
            <a:ext cx="2664296" cy="1976731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02306" y="260648"/>
            <a:ext cx="3962182" cy="180020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«Экслибрис» </a:t>
            </a:r>
            <a:r>
              <a:rPr lang="ru-RU" sz="1700" dirty="0" smtClean="0"/>
              <a:t>– </a:t>
            </a:r>
            <a:r>
              <a:rPr lang="ru-RU" sz="1700" dirty="0"/>
              <a:t>знак, который указывает на владельца книги. Знак располагается на внутренней стороне переплёта или обложки.</a:t>
            </a:r>
            <a:br>
              <a:rPr lang="ru-RU" sz="1700" dirty="0"/>
            </a:br>
            <a:endParaRPr lang="ru-RU" sz="1700" dirty="0"/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308304" y="2299873"/>
            <a:ext cx="1656184" cy="1814646"/>
          </a:xfrm>
        </p:spPr>
      </p:pic>
      <p:pic>
        <p:nvPicPr>
          <p:cNvPr id="3074" name="Picture 2" descr="https://ds04.infourok.ru/uploads/ex/082d/0011463c-fabb205e/hello_html_6b4e152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95536" y="4319200"/>
            <a:ext cx="3915872" cy="24895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illustrators.ru/uploads/illustration/image/540222/main_540222_origin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5699" y="2178639"/>
            <a:ext cx="1481733" cy="2045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https://img1.liveinternet.ru/images/foto/b/0/855/3781855/f_21798907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05186" y="2288094"/>
            <a:ext cx="2435233" cy="1826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https://i.pinimg.com/736x/76/48/b7/7648b7fcff23a5a2f8c1891736e122bf--ex-libris-stamp-logo-stamp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36096" y="4227406"/>
            <a:ext cx="2979106" cy="25055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75942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88640"/>
            <a:ext cx="4248472" cy="165618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«Плакат» </a:t>
            </a:r>
            <a:r>
              <a:rPr lang="ru-RU" sz="1600" dirty="0"/>
              <a:t>– изображение, направленное для привлечения всеобщего внимания, которое создаётся в учебных или агитационных целях.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988840"/>
            <a:ext cx="2283682" cy="2664296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860032" y="188640"/>
            <a:ext cx="3807328" cy="115212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«Линогравюра» </a:t>
            </a:r>
            <a:r>
              <a:rPr lang="ru-RU" sz="1600" dirty="0"/>
              <a:t>– гравюра на линолеуме.</a:t>
            </a:r>
            <a:br>
              <a:rPr lang="ru-RU" sz="1600" dirty="0"/>
            </a:br>
            <a:endParaRPr lang="ru-RU" sz="16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1990305"/>
            <a:ext cx="1777661" cy="2118064"/>
          </a:xfrm>
        </p:spPr>
      </p:pic>
      <p:pic>
        <p:nvPicPr>
          <p:cNvPr id="4098" name="Picture 2" descr="https://yandex.ru/images/_crpd/uVVsd6931/3e170a1GEy/2S29Sr-I-lIGtW8C0cdgt2BY0dJGRBOll3ZvQJWTO9tlWgAaa5gU1j-6K_5c0VFD6DAMawJX51GpjrL3yIw4J806tkio0O5XS7YoRJqTMvdhUoGOEhFU_Jxxa1KUlyOFcA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27784" y="1990305"/>
            <a:ext cx="1976377" cy="27026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https://avatars.mds.yandex.net/get-zen_doc/1872852/pub_5e0dd02b5d6c4b00af46613b_5e0dd3768f011100ad29785c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774349"/>
            <a:ext cx="4320480" cy="19730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https://avatars.mds.yandex.net/get-pdb/940654/fac9dee1-4665-4ca2-b410-2804c67820a7/s1200?webp=false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13643" y="1998915"/>
            <a:ext cx="2304256" cy="2018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6" name="Picture 10" descr="https://yandex.ru/images/_crpd/uVVsd6931/3e170a1GEy/2S29Sr-I-lIGtW8C0cdgt2BY0dJGRBOll3ZvQJWTO9tlWgAaa5MU0D-5Iv5cgwcbv2hcOgIAtlH9jrLynI04J81v4Uio2O4EQeEsQM-fYKBhUoGOEhFU_Jxxa1KUlyOFcA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64088" y="4319189"/>
            <a:ext cx="3175312" cy="24281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845591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88640"/>
            <a:ext cx="8856984" cy="1440160"/>
          </a:xfrm>
        </p:spPr>
        <p:txBody>
          <a:bodyPr/>
          <a:lstStyle/>
          <a:p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III.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Скульптура</a:t>
            </a:r>
            <a:r>
              <a:rPr lang="ru-RU" sz="2000" dirty="0" smtClean="0"/>
              <a:t>-вид </a:t>
            </a:r>
            <a:r>
              <a:rPr lang="ru-RU" sz="2000" dirty="0"/>
              <a:t>искусства, возникший в древности. Найденные скульптуры состояли из глины, дерева, </a:t>
            </a:r>
            <a:r>
              <a:rPr lang="ru-RU" sz="2000" dirty="0" smtClean="0"/>
              <a:t>камня изображали </a:t>
            </a:r>
            <a:r>
              <a:rPr lang="ru-RU" sz="2000" dirty="0"/>
              <a:t>людей и животных, довольно схожих с оригиналами.</a:t>
            </a:r>
            <a:br>
              <a:rPr lang="ru-RU" sz="2000" dirty="0"/>
            </a:br>
            <a:endParaRPr lang="ru-RU" sz="20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412776"/>
            <a:ext cx="4032448" cy="1512168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«Монументальная скульптура</a:t>
            </a:r>
            <a:r>
              <a:rPr lang="ru-RU" sz="1800" dirty="0" smtClean="0">
                <a:solidFill>
                  <a:srgbClr val="C00000"/>
                </a:solidFill>
              </a:rPr>
              <a:t>»  </a:t>
            </a:r>
            <a:r>
              <a:rPr lang="ru-RU" sz="1600" dirty="0"/>
              <a:t>предназначается для улиц и площадей и длительного использования, поэтому для такого вида скульптуры используется бронза, мрамор, гранит</a:t>
            </a:r>
            <a:r>
              <a:rPr lang="ru-RU" sz="1600" dirty="0" smtClean="0"/>
              <a:t>.</a:t>
            </a:r>
            <a:endParaRPr lang="ru-RU" sz="1600" dirty="0"/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8285" r="10647"/>
          <a:stretch/>
        </p:blipFill>
        <p:spPr>
          <a:xfrm>
            <a:off x="423081" y="2996952"/>
            <a:ext cx="1678674" cy="2016224"/>
          </a:xfrm>
        </p:spPr>
      </p:pic>
      <p:pic>
        <p:nvPicPr>
          <p:cNvPr id="3075" name="Picture 3" descr="C:\Users\user\Pictures\Без названия (1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46077" y="3068961"/>
            <a:ext cx="2125924" cy="1958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 descr="https://avatars.mds.yandex.net/get-pdb/989459/d13b9919-d269-4959-be09-483f617b7c25/s1200?webp=false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9512" t="14910" r="19593" b="14723"/>
          <a:stretch/>
        </p:blipFill>
        <p:spPr bwMode="auto">
          <a:xfrm>
            <a:off x="251520" y="5098929"/>
            <a:ext cx="1974241" cy="17110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Заголовок 1"/>
          <p:cNvSpPr txBox="1">
            <a:spLocks/>
          </p:cNvSpPr>
          <p:nvPr/>
        </p:nvSpPr>
        <p:spPr>
          <a:xfrm>
            <a:off x="5076056" y="1638427"/>
            <a:ext cx="3816424" cy="157454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>
                <a:solidFill>
                  <a:schemeClr val="tx2"/>
                </a:solidFill>
              </a:defRPr>
            </a:lvl2pPr>
            <a:lvl3pPr eaLnBrk="1" hangingPunct="1">
              <a:defRPr>
                <a:solidFill>
                  <a:schemeClr val="tx2"/>
                </a:solidFill>
              </a:defRPr>
            </a:lvl3pPr>
            <a:lvl4pPr eaLnBrk="1" hangingPunct="1">
              <a:defRPr>
                <a:solidFill>
                  <a:schemeClr val="tx2"/>
                </a:solidFill>
              </a:defRPr>
            </a:lvl4pPr>
            <a:lvl5pPr eaLnBrk="1" hangingPunct="1">
              <a:defRPr>
                <a:solidFill>
                  <a:schemeClr val="tx2"/>
                </a:solidFill>
              </a:defRPr>
            </a:lvl5pPr>
            <a:lvl6pPr eaLnBrk="1" hangingPunct="1">
              <a:defRPr>
                <a:solidFill>
                  <a:schemeClr val="tx2"/>
                </a:solidFill>
              </a:defRPr>
            </a:lvl6pPr>
            <a:lvl7pPr eaLnBrk="1" hangingPunct="1">
              <a:defRPr>
                <a:solidFill>
                  <a:schemeClr val="tx2"/>
                </a:solidFill>
              </a:defRPr>
            </a:lvl7pPr>
            <a:lvl8pPr eaLnBrk="1" hangingPunct="1">
              <a:defRPr>
                <a:solidFill>
                  <a:schemeClr val="tx2"/>
                </a:solidFill>
              </a:defRPr>
            </a:lvl8pPr>
            <a:lvl9pPr eaLnBrk="1" hangingPunct="1">
              <a:defRPr>
                <a:solidFill>
                  <a:schemeClr val="tx2"/>
                </a:solidFill>
              </a:defRPr>
            </a:lvl9pPr>
          </a:lstStyle>
          <a:p>
            <a:pPr>
              <a:spcBef>
                <a:spcPct val="20000"/>
              </a:spcBef>
              <a:buClr>
                <a:schemeClr val="accent1"/>
              </a:buClr>
            </a:pP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  <a:ea typeface="+mn-ea"/>
                <a:cs typeface="+mn-cs"/>
              </a:rPr>
              <a:t>2. «Станковая скульптура»- </a:t>
            </a:r>
            <a:r>
              <a:rPr lang="ru-RU" sz="1600" dirty="0">
                <a:latin typeface="+mn-lt"/>
                <a:ea typeface="+mn-ea"/>
                <a:cs typeface="+mn-cs"/>
              </a:rPr>
              <a:t>вид скульптуры, имеющий самостоятельное значение, рассчитанный на восприятие с близкого расстояния и не связанный с архитектурой и предметным окружением.</a:t>
            </a:r>
          </a:p>
        </p:txBody>
      </p:sp>
      <p:pic>
        <p:nvPicPr>
          <p:cNvPr id="9" name="Picture 2" descr="C:\Users\user\Pictures\images (21)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696234" y="3507728"/>
            <a:ext cx="2052230" cy="14056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3" descr="C:\Users\user\Pictures\images (20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7895" y="5098929"/>
            <a:ext cx="1224303" cy="1605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C:\Users\user\Pictures\lev1.jpg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572823" y="5296976"/>
            <a:ext cx="2319657" cy="11779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Ð¡ÑÐ°Ð½ÐºÐ¾Ð²Ð°Ñ ÑÐºÑÐ»ÑÐ¿ÑÑÑÐ°. ÐÑÑÑ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187960"/>
            <a:ext cx="1296145" cy="18167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s://www.tourisme-marseille.com/wp-content/uploads/2017/03/les-monumentales-sculptures-du-terminal-4-du-port-de-marseille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635" t="3079" r="7317" b="8335"/>
          <a:stretch/>
        </p:blipFill>
        <p:spPr bwMode="auto">
          <a:xfrm>
            <a:off x="2446077" y="5098929"/>
            <a:ext cx="2197884" cy="1680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1775916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1656184"/>
          </a:xfrm>
        </p:spPr>
        <p:txBody>
          <a:bodyPr/>
          <a:lstStyle/>
          <a:p>
            <a:r>
              <a:rPr lang="en-US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IV.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«Декоративно - прикладное искусство</a:t>
            </a:r>
            <a:r>
              <a:rPr lang="ru-RU" sz="2400" dirty="0" smtClean="0">
                <a:solidFill>
                  <a:srgbClr val="C00000"/>
                </a:solidFill>
              </a:rPr>
              <a:t>»- </a:t>
            </a:r>
            <a:r>
              <a:rPr lang="ru-RU" sz="2400" dirty="0"/>
              <a:t> </a:t>
            </a:r>
            <a:r>
              <a:rPr lang="ru-RU" sz="2000" dirty="0"/>
              <a:t>широкий раздел </a:t>
            </a:r>
            <a:r>
              <a:rPr lang="ru-RU" sz="2000" dirty="0" smtClean="0"/>
              <a:t>изобразительного искусства , </a:t>
            </a:r>
            <a:r>
              <a:rPr lang="ru-RU" sz="2000" dirty="0"/>
              <a:t>который охватывает различные отрасли творческой деятельности, направленной на создание художественных изделий с утилитарными и художественными функциями. 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772816"/>
            <a:ext cx="4314494" cy="864096"/>
          </a:xfrm>
        </p:spPr>
        <p:txBody>
          <a:bodyPr>
            <a:norm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«Батик»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/>
              <a:t>-</a:t>
            </a:r>
            <a:r>
              <a:rPr lang="ru-RU" sz="1600" dirty="0"/>
              <a:t>ручная роспись по ткани с использованием резервирующих составов</a:t>
            </a:r>
          </a:p>
        </p:txBody>
      </p:sp>
      <p:pic>
        <p:nvPicPr>
          <p:cNvPr id="7" name="Объект 6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780928"/>
            <a:ext cx="1665345" cy="172819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8024" y="1556792"/>
            <a:ext cx="4248472" cy="1368152"/>
          </a:xfrm>
        </p:spPr>
        <p:txBody>
          <a:bodyPr>
            <a:normAutofit fontScale="77500" lnSpcReduction="20000"/>
          </a:bodyPr>
          <a:lstStyle/>
          <a:p>
            <a:r>
              <a:rPr lang="ru-RU" sz="23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«Вышивание»- </a:t>
            </a:r>
            <a:r>
              <a:rPr lang="ru-RU" dirty="0"/>
              <a:t> </a:t>
            </a:r>
            <a:r>
              <a:rPr lang="ru-RU" sz="2300" dirty="0">
                <a:hlinkClick r:id="rId3" tooltip="Рукоделие"/>
              </a:rPr>
              <a:t>рукодельное</a:t>
            </a:r>
            <a:r>
              <a:rPr lang="ru-RU" sz="2300" dirty="0"/>
              <a:t> искусство украшать самыми различными узорами всевозможные ткани и материалы</a:t>
            </a:r>
            <a:r>
              <a:rPr lang="ru-RU" sz="3200" dirty="0"/>
              <a:t/>
            </a:r>
            <a:br>
              <a:rPr lang="ru-RU" sz="3200" dirty="0"/>
            </a:br>
            <a:endParaRPr lang="ru-RU" sz="32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2839449"/>
            <a:ext cx="2145816" cy="1872208"/>
          </a:xfrm>
        </p:spPr>
      </p:pic>
      <p:pic>
        <p:nvPicPr>
          <p:cNvPr id="7170" name="Picture 2" descr="https://avatars.mds.yandex.net/get-pdb/69339/ac873f82-58f9-41eb-b1ab-2eee4b872417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114871" y="2839449"/>
            <a:ext cx="2420948" cy="17350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s://vitebsk.biz/source/photos/2016/11/14/zedjbbwejpe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9592" y="4782360"/>
            <a:ext cx="2785793" cy="1857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4" name="Picture 6" descr="https://avatars.mds.yandex.net/get-pdb/2473946/d1ec8cac-675d-46af-8d53-3ac2c40705eb/s1200?webp=fals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473958"/>
            <a:ext cx="1512168" cy="21271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7176" name="Picture 8" descr="https://mtdata.ru/u29/photoF1CC/20417641714-0/original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4176" y="4816050"/>
            <a:ext cx="1856096" cy="18881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860552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88640"/>
            <a:ext cx="4536504" cy="1440160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«Макраме»- </a:t>
            </a:r>
            <a:r>
              <a:rPr lang="ru-RU" sz="1600" dirty="0"/>
              <a:t>Искусство плетения (узелками) из толстых кручёных нитей, а также различных шнуров</a:t>
            </a:r>
            <a:r>
              <a:rPr lang="ru-RU" sz="3600" dirty="0"/>
              <a:t/>
            </a:r>
            <a:br>
              <a:rPr lang="ru-RU" sz="3600" dirty="0"/>
            </a:b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772816"/>
            <a:ext cx="2206345" cy="2376264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88024" y="116632"/>
            <a:ext cx="4355976" cy="2088232"/>
          </a:xfrm>
        </p:spPr>
        <p:txBody>
          <a:bodyPr>
            <a:normAutofit fontScale="92500"/>
          </a:bodyPr>
          <a:lstStyle/>
          <a:p>
            <a:r>
              <a:rPr lang="ru-RU" sz="1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«Вязание»-</a:t>
            </a:r>
            <a:r>
              <a:rPr lang="ru-RU" sz="1900" dirty="0"/>
              <a:t>процесс изготовления полотна или изделий из одной или нескольких нитей путём изгибания их в петли и соединения петель друг с другом с помощью несложных инструментов, вручную или на специальной машине.</a:t>
            </a:r>
            <a:r>
              <a:rPr lang="ru-RU" sz="1900" dirty="0" smtClean="0"/>
              <a:t> </a:t>
            </a:r>
            <a:r>
              <a:rPr lang="ru-RU" sz="1900" dirty="0"/>
              <a:t/>
            </a:r>
            <a:br>
              <a:rPr lang="ru-RU" sz="1900" dirty="0"/>
            </a:b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9" name="Объект 8"/>
          <p:cNvPicPr>
            <a:picLocks noGrp="1" noChangeAspect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148064" y="2164599"/>
            <a:ext cx="2376264" cy="2130444"/>
          </a:xfrm>
        </p:spPr>
      </p:pic>
      <p:pic>
        <p:nvPicPr>
          <p:cNvPr id="11266" name="Picture 2" descr="https://avatars.mds.yandex.net/get-pdb/1767541/4b910cf3-2436-4aac-a268-a0e63ec6c22b/s1200?webp=false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11760" y="2060848"/>
            <a:ext cx="2241602" cy="3024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https://avatars.mds.yandex.net/get-pdb/2296887/7972cfdc-cb15-45c8-9309-a840c9a0d937/s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293096"/>
            <a:ext cx="2068873" cy="20688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https://st2.depositphotos.com/6590842/9630/i/950/depositphotos_96301622-stock-photo-background-of-basket-with-colorfu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44544" y="5226853"/>
            <a:ext cx="2091752" cy="1394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https://avatars.mds.yandex.net/get-pdb/1939052/c6385953-bf43-41f1-8a13-fa21c0106daf/s1200?webp=fals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452320" y="4356396"/>
            <a:ext cx="1584176" cy="19802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356474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07504" y="188640"/>
            <a:ext cx="4608512" cy="1800200"/>
          </a:xfrm>
        </p:spPr>
        <p:txBody>
          <a:bodyPr>
            <a:normAutofit/>
          </a:bodyPr>
          <a:lstStyle/>
          <a:p>
            <a:r>
              <a:rPr lang="ru-RU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«Гобелен</a:t>
            </a:r>
            <a:r>
              <a:rPr lang="ru-RU" sz="2100" dirty="0" smtClean="0">
                <a:solidFill>
                  <a:srgbClr val="C00000"/>
                </a:solidFill>
              </a:rPr>
              <a:t>»-</a:t>
            </a:r>
            <a:r>
              <a:rPr lang="ru-RU" dirty="0"/>
              <a:t> </a:t>
            </a:r>
            <a:r>
              <a:rPr lang="ru-RU" sz="1600" dirty="0"/>
              <a:t>один из видов </a:t>
            </a:r>
            <a:r>
              <a:rPr lang="ru-RU" sz="1600" dirty="0" smtClean="0"/>
              <a:t>декоративно- прикладного искусства , </a:t>
            </a:r>
            <a:r>
              <a:rPr lang="ru-RU" sz="1600" dirty="0"/>
              <a:t>стенной односторонний </a:t>
            </a:r>
            <a:r>
              <a:rPr lang="ru-RU" sz="1600" dirty="0" err="1" smtClean="0"/>
              <a:t>безворсовый</a:t>
            </a:r>
            <a:r>
              <a:rPr lang="ru-RU" sz="1600" dirty="0" smtClean="0"/>
              <a:t> </a:t>
            </a:r>
            <a:r>
              <a:rPr lang="ru-RU" sz="1600" dirty="0"/>
              <a:t> </a:t>
            </a:r>
            <a:r>
              <a:rPr lang="ru-RU" sz="1600" dirty="0" smtClean="0"/>
              <a:t>ковер</a:t>
            </a:r>
            <a:r>
              <a:rPr lang="ru-RU" sz="1600" dirty="0"/>
              <a:t> с сюжетной или </a:t>
            </a:r>
            <a:r>
              <a:rPr lang="ru-RU" sz="1600" dirty="0" smtClean="0"/>
              <a:t>орнаментальной композицией</a:t>
            </a:r>
            <a:r>
              <a:rPr lang="ru-RU" sz="1600" dirty="0"/>
              <a:t>, вытканный вручную перекрёстным переплетением нитей</a:t>
            </a:r>
            <a:br>
              <a:rPr lang="ru-RU" sz="1600" dirty="0"/>
            </a:b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half" idx="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1595" t="9948" r="10996" b="7435"/>
          <a:stretch/>
        </p:blipFill>
        <p:spPr>
          <a:xfrm>
            <a:off x="143175" y="2006114"/>
            <a:ext cx="1984910" cy="2156252"/>
          </a:xfrm>
        </p:spPr>
      </p:pic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4008" y="0"/>
            <a:ext cx="4499992" cy="1988840"/>
          </a:xfrm>
        </p:spPr>
        <p:txBody>
          <a:bodyPr>
            <a:normAutofit/>
          </a:bodyPr>
          <a:lstStyle/>
          <a:p>
            <a:r>
              <a:rPr lang="ru-RU" sz="2100" b="1" dirty="0">
                <a:solidFill>
                  <a:srgbClr val="C00000"/>
                </a:solidFill>
              </a:rPr>
              <a:t> </a:t>
            </a:r>
            <a:r>
              <a:rPr lang="ru-RU" sz="2100" b="1" dirty="0" smtClean="0">
                <a:solidFill>
                  <a:srgbClr val="C00000"/>
                </a:solidFill>
              </a:rPr>
              <a:t>8</a:t>
            </a:r>
            <a:r>
              <a:rPr lang="ru-RU" sz="21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21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«Керамика»- </a:t>
            </a:r>
            <a:r>
              <a:rPr lang="ru-RU" sz="1600" dirty="0" smtClean="0"/>
              <a:t>изделия </a:t>
            </a:r>
            <a:r>
              <a:rPr lang="ru-RU" sz="1600" dirty="0"/>
              <a:t>из неорганических материалов (например, </a:t>
            </a:r>
            <a:r>
              <a:rPr lang="ru-RU" sz="1600" dirty="0">
                <a:hlinkClick r:id="rId4" tooltip="Глина"/>
              </a:rPr>
              <a:t>глины</a:t>
            </a:r>
            <a:r>
              <a:rPr lang="ru-RU" sz="1600" dirty="0"/>
              <a:t>) и их смесей с минеральными добавками, изготавливаемые под воздействием высокой температуры с последующим охлаждением</a:t>
            </a:r>
            <a:br>
              <a:rPr lang="ru-RU" sz="1600" dirty="0"/>
            </a:br>
            <a:endParaRPr lang="ru-RU" sz="26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2204864"/>
            <a:ext cx="4032448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16016" y="4797152"/>
            <a:ext cx="4032448" cy="20608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2" name="Picture 2" descr="https://avatars.mds.yandex.net/get-pdb/49816/c9ed0721-a3ef-4281-b235-028252e04534/s1200?webp=false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339752" y="2060848"/>
            <a:ext cx="2085088" cy="1678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https://avatars.mds.yandex.net/get-pdb/1708639/c3e82a63-e25f-4d60-8dc5-78709b4f73cc/s1200?webp=false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175" y="4509120"/>
            <a:ext cx="2275826" cy="18662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https://avatars.mds.yandex.net/get-pdb/877347/aeff3a03-0216-42d0-ab0b-6e20e208c25f/s1200?webp=false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562299" y="4293097"/>
            <a:ext cx="1750533" cy="13128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6314809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88640"/>
            <a:ext cx="4608512" cy="1440160"/>
          </a:xfrm>
        </p:spPr>
        <p:txBody>
          <a:bodyPr>
            <a:normAutofit fontScale="25000" lnSpcReduction="20000"/>
          </a:bodyPr>
          <a:lstStyle/>
          <a:p>
            <a:r>
              <a:rPr lang="ru-RU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sz="7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«Мозаика</a:t>
            </a:r>
            <a:r>
              <a:rPr lang="ru-RU" sz="7200" dirty="0" smtClean="0">
                <a:solidFill>
                  <a:srgbClr val="C00000"/>
                </a:solidFill>
              </a:rPr>
              <a:t>»-</a:t>
            </a:r>
            <a:r>
              <a:rPr lang="ru-RU" sz="6400" dirty="0" smtClean="0"/>
              <a:t>изображения </a:t>
            </a:r>
            <a:r>
              <a:rPr lang="ru-RU" sz="6400" dirty="0"/>
              <a:t>посредством компоновки, набора и закрепления на поверхности (как правило — на плоскости) разноцветных камней, </a:t>
            </a:r>
            <a:r>
              <a:rPr lang="ru-RU" sz="6400" dirty="0">
                <a:hlinkClick r:id="rId2" tooltip="Смальта"/>
              </a:rPr>
              <a:t>смальты</a:t>
            </a:r>
            <a:r>
              <a:rPr lang="ru-RU" sz="6400" dirty="0"/>
              <a:t>, керамических плиток и других материалов</a:t>
            </a:r>
            <a:br>
              <a:rPr lang="ru-RU" sz="6400" dirty="0"/>
            </a:br>
            <a:r>
              <a:rPr lang="ru-RU" dirty="0"/>
              <a:t/>
            </a:r>
            <a:br>
              <a:rPr lang="ru-RU" dirty="0"/>
            </a:br>
            <a:r>
              <a:rPr lang="ru-RU" dirty="0" smtClean="0"/>
              <a:t> </a:t>
            </a:r>
            <a:r>
              <a:rPr lang="ru-RU" dirty="0"/>
              <a:t>.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932040" y="188640"/>
            <a:ext cx="4032448" cy="1368152"/>
          </a:xfrm>
        </p:spPr>
        <p:txBody>
          <a:bodyPr>
            <a:normAutofit fontScale="92500" lnSpcReduction="10000"/>
          </a:bodyPr>
          <a:lstStyle/>
          <a:p>
            <a:r>
              <a:rPr lang="ru-RU" sz="1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u-RU" sz="1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«Художественная </a:t>
            </a:r>
            <a:r>
              <a:rPr lang="ru-RU" sz="19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роспись по дереву, керамике и </a:t>
            </a:r>
            <a:r>
              <a:rPr lang="ru-RU" sz="19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металлу</a:t>
            </a:r>
            <a:r>
              <a:rPr lang="ru-RU" sz="2100" dirty="0" smtClean="0">
                <a:solidFill>
                  <a:srgbClr val="C00000"/>
                </a:solidFill>
              </a:rPr>
              <a:t>»</a:t>
            </a:r>
            <a:r>
              <a:rPr lang="ru-RU" dirty="0" smtClean="0"/>
              <a:t>-</a:t>
            </a:r>
            <a:r>
              <a:rPr lang="ru-RU" dirty="0"/>
              <a:t> </a:t>
            </a:r>
            <a:r>
              <a:rPr lang="ru-RU" sz="1700" dirty="0"/>
              <a:t>искусство декорирования красками какой-либо поверхности.</a:t>
            </a:r>
            <a:r>
              <a:rPr lang="ru-RU" sz="1700" dirty="0" smtClean="0"/>
              <a:t> </a:t>
            </a:r>
            <a:r>
              <a:rPr lang="ru-RU" sz="1700" dirty="0"/>
              <a:t/>
            </a:r>
            <a:br>
              <a:rPr lang="ru-RU" sz="1700" dirty="0"/>
            </a:br>
            <a:endParaRPr lang="ru-RU" sz="17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22424" y="2065269"/>
            <a:ext cx="3441464" cy="19960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78264" y="2065269"/>
            <a:ext cx="3117517" cy="20927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8024" y="4391057"/>
            <a:ext cx="1948998" cy="1923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020272" y="4645395"/>
            <a:ext cx="1849068" cy="13975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https://pixnio.com/free-images/2019/02/28/2019-02-28-16-25-4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8200" name="Picture 8" descr="http://1.bp.blogspot.com/-Co8dKDBQuGg/UME2L6sxB1I/AAAAAAAAB-0/4jalQgudW_Y/s1600/Angel+Commission+Window+detail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3332" y="4239918"/>
            <a:ext cx="2460838" cy="1604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8202" name="Picture 10" descr="https://i.pinimg.com/736x/d2/86/fb/d286fb11f20b8e38e9a295058a775c89--owl-mosaic-mosaic-birds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49176" y="4391057"/>
            <a:ext cx="1270818" cy="19062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5536441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0"/>
            <a:ext cx="4788024" cy="2204864"/>
          </a:xfrm>
        </p:spPr>
        <p:txBody>
          <a:bodyPr>
            <a:norm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«Витраж»</a:t>
            </a:r>
            <a:r>
              <a:rPr lang="ru-RU" sz="1800" dirty="0" smtClean="0"/>
              <a:t>-</a:t>
            </a:r>
            <a:r>
              <a:rPr lang="ru-RU" sz="1600" dirty="0"/>
              <a:t>произведение изобразительного </a:t>
            </a:r>
            <a:r>
              <a:rPr lang="ru-RU" sz="1600" dirty="0" smtClean="0"/>
              <a:t>декоративно- прикладного </a:t>
            </a:r>
            <a:r>
              <a:rPr lang="ru-RU" sz="1600" dirty="0"/>
              <a:t> </a:t>
            </a:r>
            <a:r>
              <a:rPr lang="ru-RU" sz="1600" dirty="0" smtClean="0"/>
              <a:t>из </a:t>
            </a:r>
            <a:r>
              <a:rPr lang="ru-RU" sz="1600" dirty="0"/>
              <a:t>цветного стекла, рассчитанное на сквозное освещение и предназначенное для заполнения проёма, чаще всего оконного, в каком-либо архитектурном сооружении.</a:t>
            </a:r>
            <a:r>
              <a:rPr lang="ru-RU" sz="4200" dirty="0"/>
              <a:t/>
            </a:r>
            <a:br>
              <a:rPr lang="ru-RU" sz="4200" dirty="0"/>
            </a:b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9218" name="Picture 2" descr="https://avatars.mds.yandex.net/get-pdb/33827/b788e706-9ea1-471b-9deb-bb2cd6630ed3/s1200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2060848"/>
            <a:ext cx="2060755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https://stjohnsmankato.org/files/7914/2891/8328/DSC_005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504708"/>
            <a:ext cx="3178090" cy="21313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https://vdomax.ru/wp-content/uploads/2017/12/728x728xcabin-9.jpg.pagespeed.ic.f55Oo4O8gi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03648" y="2060848"/>
            <a:ext cx="1944216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Заголовок 1"/>
          <p:cNvSpPr>
            <a:spLocks noGrp="1"/>
          </p:cNvSpPr>
          <p:nvPr>
            <p:ph type="title"/>
          </p:nvPr>
        </p:nvSpPr>
        <p:spPr>
          <a:xfrm>
            <a:off x="4827787" y="91713"/>
            <a:ext cx="4162326" cy="1753112"/>
          </a:xfrm>
        </p:spPr>
        <p:txBody>
          <a:bodyPr/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 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Граффити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 </a:t>
            </a:r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600" dirty="0"/>
              <a:t>изображения или надписи, выцарапанные, написанные или нарисованные краской или чернилами на стенах и других поверхностях.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> </a:t>
            </a:r>
            <a:r>
              <a:rPr lang="ru-RU" sz="2000" dirty="0"/>
              <a:t>.</a:t>
            </a:r>
          </a:p>
        </p:txBody>
      </p:sp>
      <p:pic>
        <p:nvPicPr>
          <p:cNvPr id="9224" name="Picture 8" descr="https://mtdata.ru/u20/photo636C/20167415626-0/original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804408"/>
            <a:ext cx="2128315" cy="2700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6" name="Picture 10" descr="https://i.pinimg.com/736x/85/22/87/8522873a449892f3d6269954d6c9a5c7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236296" y="1551216"/>
            <a:ext cx="1696963" cy="21217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Объект 6"/>
          <p:cNvPicPr>
            <a:picLocks noGrp="1" noChangeAspect="1"/>
          </p:cNvPicPr>
          <p:nvPr>
            <p:ph sz="half" idx="2"/>
          </p:nvPr>
        </p:nvPicPr>
        <p:blipFill>
          <a:blip r:embed="rId7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44148" y="4005064"/>
            <a:ext cx="1899852" cy="2054886"/>
          </a:xfrm>
        </p:spPr>
      </p:pic>
      <p:pic>
        <p:nvPicPr>
          <p:cNvPr id="9228" name="Picture 12" descr="https://get.wallhere.com/photo/painting-wall-Saber-graffiti-street-art-mural-ART-losangeles-neighbourhood-awr-msk-seventhletter-visual-arts-856390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4277" y="4653136"/>
            <a:ext cx="2643839" cy="1982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49657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1.Архитектура</a:t>
            </a:r>
          </a:p>
          <a:p>
            <a:r>
              <a:rPr lang="ru-RU" dirty="0" smtClean="0"/>
              <a:t>2.Литература</a:t>
            </a:r>
          </a:p>
          <a:p>
            <a:r>
              <a:rPr lang="ru-RU" dirty="0" smtClean="0"/>
              <a:t>3.Музыка.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Неизобразительные виды искусства: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06956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323528" y="1916832"/>
            <a:ext cx="8640959" cy="4680519"/>
          </a:xfrm>
        </p:spPr>
        <p:txBody>
          <a:bodyPr>
            <a:normAutofit/>
          </a:bodyPr>
          <a:lstStyle/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«Живопись»</a:t>
            </a:r>
          </a:p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«Графика»</a:t>
            </a:r>
          </a:p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«Скульптура»</a:t>
            </a:r>
          </a:p>
          <a:p>
            <a:r>
              <a:rPr lang="ru-RU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«Декоративно- прикладное искусство».</a:t>
            </a:r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95536" y="260648"/>
            <a:ext cx="8568952" cy="1584176"/>
          </a:xfrm>
        </p:spPr>
        <p:txBody>
          <a:bodyPr/>
          <a:lstStyle/>
          <a:p>
            <a:r>
              <a:rPr lang="ru-RU" sz="6600" b="1" i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Изобразительные виды искусств:</a:t>
            </a:r>
            <a:endParaRPr lang="ru-RU" sz="66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865465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23528" y="116632"/>
            <a:ext cx="8568952" cy="1080120"/>
          </a:xfrm>
        </p:spPr>
        <p:txBody>
          <a:bodyPr/>
          <a:lstStyle/>
          <a:p>
            <a:r>
              <a:rPr lang="ru-RU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«Архитектура»- </a:t>
            </a:r>
            <a:r>
              <a:rPr lang="ru-RU" sz="2000" dirty="0"/>
              <a:t>искусство и наука </a:t>
            </a:r>
            <a:r>
              <a:rPr lang="ru-RU" sz="2000" dirty="0" smtClean="0"/>
              <a:t>строить,</a:t>
            </a:r>
            <a:r>
              <a:rPr lang="ru-RU" sz="2000" dirty="0"/>
              <a:t> </a:t>
            </a:r>
            <a:r>
              <a:rPr lang="ru-RU" sz="2000" dirty="0" smtClean="0"/>
              <a:t>проектировать здания </a:t>
            </a:r>
            <a:r>
              <a:rPr lang="ru-RU" sz="2000" dirty="0"/>
              <a:t> и </a:t>
            </a:r>
            <a:r>
              <a:rPr lang="ru-RU" sz="2000" u="sng" dirty="0" smtClean="0"/>
              <a:t>сооружения.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1698140"/>
            <a:ext cx="3006394" cy="20188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63888" y="2954624"/>
            <a:ext cx="2808312" cy="22025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1" name="Picture 5" descr="ÐÐ°ÑÑÐ¸Ð½ÐºÐ¸ Ð¿Ð¾ Ð·Ð°Ð¿ÑÐ¾ÑÑ Ð°ÑÑÐ¸ÑÐµÐºÑÑÑÐ°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732240" y="3933056"/>
            <a:ext cx="2160240" cy="2743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7544" y="4293096"/>
            <a:ext cx="3006394" cy="22322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2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200" y="1698140"/>
            <a:ext cx="2706985" cy="21613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1028920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179512" y="0"/>
            <a:ext cx="4392488" cy="1196752"/>
          </a:xfrm>
        </p:spPr>
        <p:txBody>
          <a:bodyPr>
            <a:normAutofit fontScale="77500" lnSpcReduction="20000"/>
          </a:bodyPr>
          <a:lstStyle/>
          <a:p>
            <a:r>
              <a:rPr lang="ru-RU" sz="3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«</a:t>
            </a:r>
            <a:r>
              <a:rPr lang="ru-RU" sz="31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Литература</a:t>
            </a:r>
            <a:r>
              <a:rPr lang="ru-RU" sz="2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»-</a:t>
            </a:r>
            <a:r>
              <a:rPr lang="ru-RU" sz="2600" dirty="0"/>
              <a:t>один из основных видов искусства; в широком смысле является совокупностью любых текстов</a:t>
            </a:r>
            <a:r>
              <a:rPr lang="ru-RU" dirty="0"/>
              <a:t>. 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004048" y="116632"/>
            <a:ext cx="3447288" cy="658368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«Музыка»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276872"/>
            <a:ext cx="3960440" cy="3600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932040" y="2780928"/>
            <a:ext cx="3888432" cy="29523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41758406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539552" y="260648"/>
            <a:ext cx="8208912" cy="864096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«Живопись»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323528" y="1988840"/>
            <a:ext cx="3888432" cy="792088"/>
          </a:xfrm>
        </p:spPr>
        <p:txBody>
          <a:bodyPr>
            <a:norm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«Монументальная» </a:t>
            </a:r>
          </a:p>
          <a:p>
            <a:endParaRPr lang="ru-RU" dirty="0"/>
          </a:p>
        </p:txBody>
      </p:sp>
      <p:sp>
        <p:nvSpPr>
          <p:cNvPr id="6" name="Объект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ru-RU" dirty="0" smtClean="0"/>
              <a:t>1.Фреска</a:t>
            </a:r>
          </a:p>
          <a:p>
            <a:r>
              <a:rPr lang="ru-RU" dirty="0" smtClean="0"/>
              <a:t>2.Мозаика</a:t>
            </a:r>
            <a:endParaRPr lang="ru-RU" dirty="0"/>
          </a:p>
        </p:txBody>
      </p:sp>
      <p:sp>
        <p:nvSpPr>
          <p:cNvPr id="7" name="Текст 6"/>
          <p:cNvSpPr>
            <a:spLocks noGrp="1"/>
          </p:cNvSpPr>
          <p:nvPr>
            <p:ph type="body" sz="quarter" idx="3"/>
          </p:nvPr>
        </p:nvSpPr>
        <p:spPr>
          <a:xfrm>
            <a:off x="5002306" y="1844824"/>
            <a:ext cx="3447288" cy="504056"/>
          </a:xfrm>
        </p:spPr>
        <p:txBody>
          <a:bodyPr/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«Станковая»</a:t>
            </a:r>
            <a:endParaRPr lang="ru-RU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Объект 7"/>
          <p:cNvSpPr>
            <a:spLocks noGrp="1"/>
          </p:cNvSpPr>
          <p:nvPr>
            <p:ph sz="quarter" idx="4"/>
          </p:nvPr>
        </p:nvSpPr>
        <p:spPr>
          <a:xfrm>
            <a:off x="4644008" y="2348880"/>
            <a:ext cx="3799728" cy="4248472"/>
          </a:xfrm>
        </p:spPr>
        <p:txBody>
          <a:bodyPr>
            <a:normAutofit fontScale="92500"/>
          </a:bodyPr>
          <a:lstStyle/>
          <a:p>
            <a:r>
              <a:rPr lang="ru-RU" dirty="0" smtClean="0"/>
              <a:t>1. Портрет</a:t>
            </a:r>
          </a:p>
          <a:p>
            <a:r>
              <a:rPr lang="ru-RU" dirty="0" smtClean="0"/>
              <a:t>2. Пейзаж</a:t>
            </a:r>
          </a:p>
          <a:p>
            <a:r>
              <a:rPr lang="ru-RU" dirty="0" smtClean="0"/>
              <a:t>3.Исторический жанр</a:t>
            </a:r>
          </a:p>
          <a:p>
            <a:r>
              <a:rPr lang="ru-RU" dirty="0" smtClean="0"/>
              <a:t>4. Мифологический жанр</a:t>
            </a:r>
          </a:p>
          <a:p>
            <a:r>
              <a:rPr lang="ru-RU" dirty="0" smtClean="0"/>
              <a:t>5. Батальный жанр</a:t>
            </a:r>
          </a:p>
          <a:p>
            <a:r>
              <a:rPr lang="ru-RU" dirty="0" smtClean="0"/>
              <a:t>6. Бытовой жанр</a:t>
            </a:r>
          </a:p>
          <a:p>
            <a:r>
              <a:rPr lang="ru-RU" dirty="0" smtClean="0"/>
              <a:t>7.Нарюрморт</a:t>
            </a:r>
          </a:p>
          <a:p>
            <a:r>
              <a:rPr lang="ru-RU" dirty="0" smtClean="0"/>
              <a:t>8. Анималистический жанр</a:t>
            </a:r>
          </a:p>
          <a:p>
            <a:r>
              <a:rPr lang="ru-RU" dirty="0" smtClean="0"/>
              <a:t>9. Марина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567282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9512" y="116632"/>
            <a:ext cx="8856984" cy="1507774"/>
          </a:xfrm>
        </p:spPr>
        <p:txBody>
          <a:bodyPr/>
          <a:lstStyle/>
          <a:p>
            <a:r>
              <a:rPr lang="en-US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1.</a:t>
            </a:r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Монументальная живопись-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это древний вид искусства , представленный в виде фресок, мозаик.</a:t>
            </a:r>
            <a:endParaRPr lang="ru-RU" sz="2800" b="1" i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Текст 4"/>
          <p:cNvSpPr>
            <a:spLocks noGrp="1"/>
          </p:cNvSpPr>
          <p:nvPr>
            <p:ph type="body" idx="1"/>
          </p:nvPr>
        </p:nvSpPr>
        <p:spPr>
          <a:xfrm>
            <a:off x="-364" y="2132856"/>
            <a:ext cx="4644008" cy="720080"/>
          </a:xfrm>
        </p:spPr>
        <p:txBody>
          <a:bodyPr>
            <a:noAutofit/>
          </a:bodyPr>
          <a:lstStyle/>
          <a:p>
            <a:pPr>
              <a:spcBef>
                <a:spcPts val="0"/>
              </a:spcBef>
            </a:pPr>
            <a:r>
              <a:rPr lang="ru-RU" sz="1600" dirty="0" smtClean="0">
                <a:solidFill>
                  <a:srgbClr val="C00000"/>
                </a:solidFill>
                <a:latin typeface="+mj-lt"/>
              </a:rPr>
              <a:t>«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</a:rPr>
              <a:t>Фреска»-</a:t>
            </a:r>
            <a:r>
              <a:rPr lang="ru-RU" sz="1600" dirty="0">
                <a:latin typeface="+mj-lt"/>
              </a:rPr>
              <a:t> </a:t>
            </a:r>
            <a:r>
              <a:rPr lang="ru-RU" sz="1600" dirty="0" smtClean="0">
                <a:latin typeface="+mj-lt"/>
              </a:rPr>
              <a:t>изображение </a:t>
            </a:r>
            <a:r>
              <a:rPr lang="ru-RU" sz="1600" dirty="0">
                <a:latin typeface="+mj-lt"/>
              </a:rPr>
              <a:t>создается на сырой штукатурке красками из разведенного в воде порошкового пигмента</a:t>
            </a:r>
            <a:r>
              <a:rPr lang="ru-RU" sz="2000" dirty="0">
                <a:latin typeface="+mj-lt"/>
              </a:rPr>
              <a:t>. 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quarter" idx="3"/>
          </p:nvPr>
        </p:nvSpPr>
        <p:spPr>
          <a:xfrm>
            <a:off x="4499992" y="1988840"/>
            <a:ext cx="4536504" cy="936104"/>
          </a:xfrm>
        </p:spPr>
        <p:txBody>
          <a:bodyPr>
            <a:normAutofit fontScale="25000" lnSpcReduction="20000"/>
          </a:bodyPr>
          <a:lstStyle/>
          <a:p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</a:t>
            </a:r>
            <a:r>
              <a:rPr lang="ru-RU" sz="6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Мозаика»</a:t>
            </a:r>
            <a:r>
              <a:rPr lang="ru-RU" sz="6400" dirty="0">
                <a:solidFill>
                  <a:srgbClr val="C00000"/>
                </a:solidFill>
              </a:rPr>
              <a:t> </a:t>
            </a:r>
            <a:r>
              <a:rPr lang="ru-RU" sz="6400" dirty="0" smtClean="0"/>
              <a:t>- Изображение </a:t>
            </a:r>
            <a:r>
              <a:rPr lang="ru-RU" sz="6400" dirty="0"/>
              <a:t>компонуется и выкладывается из разноцветных кусочков смальты (непрозрачного стекла), камня, керамических плиток и других материалов. </a:t>
            </a:r>
            <a:endParaRPr lang="ru-RU" sz="6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Объект 9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220072" y="3284984"/>
            <a:ext cx="2895841" cy="3179833"/>
          </a:xfrm>
        </p:spPr>
      </p:pic>
      <p:pic>
        <p:nvPicPr>
          <p:cNvPr id="11" name="Объект 10"/>
          <p:cNvPicPr>
            <a:picLocks noGrp="1" noChangeAspect="1"/>
          </p:cNvPicPr>
          <p:nvPr>
            <p:ph sz="half" idx="2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3212976"/>
            <a:ext cx="3881065" cy="3045403"/>
          </a:xfrm>
        </p:spPr>
      </p:pic>
    </p:spTree>
    <p:extLst>
      <p:ext uri="{BB962C8B-B14F-4D97-AF65-F5344CB8AC3E}">
        <p14:creationId xmlns:p14="http://schemas.microsoft.com/office/powerpoint/2010/main" xmlns="" val="3255335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9036496" cy="1628800"/>
          </a:xfrm>
        </p:spPr>
        <p:txBody>
          <a:bodyPr/>
          <a:lstStyle/>
          <a:p>
            <a:r>
              <a:rPr lang="en-US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Станковая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живопись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картины различных жанров, которые написаны на полотне, бумаге при помощи масляной краски.</a:t>
            </a:r>
            <a:r>
              <a:rPr lang="ru-RU" sz="2800" dirty="0"/>
              <a:t/>
            </a:r>
            <a:br>
              <a:rPr lang="ru-RU" sz="2800" dirty="0"/>
            </a:br>
            <a:endParaRPr lang="ru-RU" sz="2800" dirty="0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>
          <a:xfrm>
            <a:off x="4478" y="1628799"/>
            <a:ext cx="4321742" cy="1080121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«Портрет»</a:t>
            </a:r>
            <a:r>
              <a:rPr lang="ru-RU" sz="1800" dirty="0" smtClean="0">
                <a:solidFill>
                  <a:srgbClr val="C00000"/>
                </a:solidFill>
              </a:rPr>
              <a:t>  </a:t>
            </a:r>
            <a:r>
              <a:rPr lang="ru-RU" sz="1600" dirty="0" smtClean="0"/>
              <a:t>-</a:t>
            </a:r>
            <a:r>
              <a:rPr lang="ru-RU" sz="1600" dirty="0"/>
              <a:t>изображение или описание какого-либо человека либо группы людей, существующих или существовавших в реальной действительности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sp>
        <p:nvSpPr>
          <p:cNvPr id="9" name="Текст 8"/>
          <p:cNvSpPr>
            <a:spLocks noGrp="1"/>
          </p:cNvSpPr>
          <p:nvPr>
            <p:ph type="body" sz="quarter" idx="3"/>
          </p:nvPr>
        </p:nvSpPr>
        <p:spPr>
          <a:xfrm>
            <a:off x="4572000" y="1268760"/>
            <a:ext cx="4248472" cy="1656184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«Пейзаж»- </a:t>
            </a:r>
            <a:r>
              <a:rPr lang="ru-RU" sz="1600" dirty="0"/>
              <a:t>жанр </a:t>
            </a:r>
            <a:r>
              <a:rPr lang="ru-RU" sz="1600" dirty="0" smtClean="0"/>
              <a:t>изобразительного искусства ,в </a:t>
            </a:r>
            <a:r>
              <a:rPr lang="ru-RU" sz="1600" dirty="0"/>
              <a:t>котором основным предметом изображения является первозданная, либо в той или иной степени преображённая человеком природа</a:t>
            </a:r>
            <a:r>
              <a:rPr lang="ru-RU" sz="1400" dirty="0"/>
              <a:t>.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4"/>
          </p:nvPr>
        </p:nvSpPr>
        <p:spPr>
          <a:xfrm>
            <a:off x="6372200" y="5013175"/>
            <a:ext cx="2771800" cy="1751639"/>
          </a:xfrm>
        </p:spPr>
        <p:txBody>
          <a:bodyPr>
            <a:normAutofit/>
          </a:bodyPr>
          <a:lstStyle/>
          <a:p>
            <a:r>
              <a:rPr lang="ru-RU" sz="1400" b="1" dirty="0" smtClean="0"/>
              <a:t>И.И. Шишкин</a:t>
            </a:r>
            <a:r>
              <a:rPr lang="ru-RU" sz="1400" dirty="0" smtClean="0"/>
              <a:t> «Рожь» (1878) </a:t>
            </a:r>
          </a:p>
          <a:p>
            <a:pPr marL="0" indent="0">
              <a:buNone/>
            </a:pPr>
            <a:endParaRPr lang="ru-RU" sz="1400" dirty="0" smtClean="0"/>
          </a:p>
          <a:p>
            <a:r>
              <a:rPr lang="ru-RU" altLang="ru-RU" sz="1400" b="1" dirty="0" smtClean="0"/>
              <a:t>С</a:t>
            </a:r>
            <a:r>
              <a:rPr lang="ru-RU" altLang="ru-RU" sz="1400" b="1" dirty="0"/>
              <a:t>. </a:t>
            </a:r>
            <a:r>
              <a:rPr lang="ru-RU" altLang="ru-RU" sz="1400" b="1" dirty="0" err="1"/>
              <a:t>Никереев</a:t>
            </a:r>
            <a:r>
              <a:rPr lang="ru-RU" altLang="ru-RU" sz="1400" b="1" dirty="0"/>
              <a:t> </a:t>
            </a:r>
          </a:p>
          <a:p>
            <a:pPr marL="0" indent="0">
              <a:buNone/>
            </a:pPr>
            <a:r>
              <a:rPr lang="ru-RU" altLang="ru-RU" sz="1400" dirty="0"/>
              <a:t>«Весенний разлив» </a:t>
            </a:r>
            <a:endParaRPr lang="ru-RU" altLang="ru-RU" sz="1400" dirty="0" smtClean="0"/>
          </a:p>
          <a:p>
            <a:pPr marL="0" indent="0">
              <a:buNone/>
            </a:pPr>
            <a:r>
              <a:rPr lang="ru-RU" altLang="ru-RU" sz="1400" dirty="0" smtClean="0"/>
              <a:t>(</a:t>
            </a:r>
            <a:r>
              <a:rPr lang="ru-RU" altLang="ru-RU" sz="1400" dirty="0"/>
              <a:t>1999)</a:t>
            </a:r>
          </a:p>
          <a:p>
            <a:endParaRPr lang="ru-RU" sz="1800" dirty="0"/>
          </a:p>
        </p:txBody>
      </p:sp>
      <p:pic>
        <p:nvPicPr>
          <p:cNvPr id="8" name="Picture 2" descr="http://ruslandscape.narod.ru/gal1/1-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23602" y="2708920"/>
            <a:ext cx="3870090" cy="22324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6" descr="http://newclassics.ru/images/material-images/1/01_nikireev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99992" y="5085184"/>
            <a:ext cx="1872208" cy="173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4" descr="http://www.tretyakovgallery.ru/pictures/0/03/033387bf7caddfad9aae6843b35dd75f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3" y="2564905"/>
            <a:ext cx="1875074" cy="237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7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10708" y="4869160"/>
            <a:ext cx="2232248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В.Тропинин</a:t>
            </a:r>
            <a:r>
              <a:rPr lang="ru-RU" altLang="ru-RU" sz="1400" dirty="0">
                <a:latin typeface="+mn-lt"/>
              </a:rPr>
              <a:t> «Портрет сына» (1818</a:t>
            </a:r>
            <a:r>
              <a:rPr lang="ru-RU" altLang="ru-RU" sz="1400" dirty="0" smtClean="0">
                <a:latin typeface="+mn-lt"/>
              </a:rPr>
              <a:t>)</a:t>
            </a:r>
          </a:p>
        </p:txBody>
      </p:sp>
      <p:pic>
        <p:nvPicPr>
          <p:cNvPr id="1028" name="Picture 4" descr="https://upload.wikimedia.org/wikipedia/commons/c/ce/Kramskoy_Portrait_of_a_Woman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017963" y="5085184"/>
            <a:ext cx="2229349" cy="16796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8" name="TextBox 7"/>
          <p:cNvSpPr txBox="1">
            <a:spLocks noChangeArrowheads="1"/>
          </p:cNvSpPr>
          <p:nvPr/>
        </p:nvSpPr>
        <p:spPr bwMode="auto">
          <a:xfrm>
            <a:off x="179513" y="6216693"/>
            <a:ext cx="17281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>
            <a:spAutoFit/>
          </a:bodyPr>
          <a:lstStyle>
            <a:lvl1pPr marL="365760" indent="-365760" algn="l" defTabSz="914400" rtl="0" eaLnBrk="0" latin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defTabSz="914400" rtl="0" eaLnBrk="0" latin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0" latin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0" latin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0" latin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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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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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И. Крамской </a:t>
            </a:r>
            <a:r>
              <a:rPr lang="ru-RU" altLang="ru-RU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«Незнакомка» </a:t>
            </a:r>
            <a:endParaRPr lang="ru-RU" altLang="ru-RU" sz="1800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  <p:pic>
        <p:nvPicPr>
          <p:cNvPr id="1030" name="Picture 6" descr="https://avatars.mds.yandex.net/get-zen_doc/1329105/pub_5d04cdb7778de80db6095fb3_5d04e0e1af8bd4147ddca8ff/scale_120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83768" y="2564905"/>
            <a:ext cx="1512168" cy="1968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xtBox 7"/>
          <p:cNvSpPr txBox="1">
            <a:spLocks noChangeArrowheads="1"/>
          </p:cNvSpPr>
          <p:nvPr/>
        </p:nvSpPr>
        <p:spPr bwMode="auto">
          <a:xfrm>
            <a:off x="2089494" y="4533020"/>
            <a:ext cx="223224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rtlCol="0">
            <a:spAutoFit/>
          </a:bodyPr>
          <a:lstStyle>
            <a:lvl1pPr marL="365760" indent="-365760" algn="l" defTabSz="914400" rtl="0" eaLnBrk="0" latin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24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1pPr>
            <a:lvl2pPr marL="742950" indent="-285750" algn="l" defTabSz="914400" rtl="0" eaLnBrk="0" latin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"/>
              <a:defRPr sz="20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2pPr>
            <a:lvl3pPr marL="1143000" indent="-228600" algn="l" defTabSz="914400" rtl="0" eaLnBrk="0" latin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8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3pPr>
            <a:lvl4pPr marL="1600200" indent="-228600" algn="l" defTabSz="914400" rtl="0" eaLnBrk="0" latin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4pPr>
            <a:lvl5pPr marL="2057400" indent="-228600" algn="l" defTabSz="914400" rtl="0" eaLnBrk="0" latinLnBrk="0" hangingPunct="0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5pPr>
            <a:lvl6pPr marL="25146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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6pPr>
            <a:lvl7pPr marL="29718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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7pPr>
            <a:lvl8pPr marL="34290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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8pPr>
            <a:lvl9pPr marL="3886200" indent="-228600" algn="l" defTabSz="914400" rtl="0" eaLnBrk="0" fontAlgn="base" latinLnBrk="0" hangingPunct="0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Char char=""/>
              <a:defRPr sz="1600" kern="1200">
                <a:solidFill>
                  <a:schemeClr val="tx1"/>
                </a:solidFill>
                <a:latin typeface="Arial" charset="0"/>
                <a:ea typeface="+mn-ea"/>
                <a:cs typeface="+mn-cs"/>
              </a:defRPr>
            </a:lvl9pPr>
          </a:lstStyle>
          <a:p>
            <a:pPr eaLnBrk="1" hangingPunct="1"/>
            <a:r>
              <a:rPr lang="ru-RU" altLang="ru-RU" sz="14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В.Ван</a:t>
            </a:r>
            <a:r>
              <a:rPr lang="ru-RU" alt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</a:t>
            </a:r>
            <a:r>
              <a:rPr lang="ru-RU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Г</a:t>
            </a:r>
            <a:r>
              <a:rPr lang="ru-RU" altLang="ru-RU" sz="1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ог </a:t>
            </a:r>
            <a:r>
              <a:rPr lang="ru-RU" altLang="ru-RU" sz="14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«Автопортрет» </a:t>
            </a:r>
            <a:endParaRPr lang="ru-RU" altLang="ru-RU" sz="1400" dirty="0" smtClean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464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214290"/>
            <a:ext cx="4283968" cy="1750485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«Исторический жанр</a:t>
            </a: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»- </a:t>
            </a:r>
            <a:r>
              <a:rPr lang="ru-RU" sz="1600" dirty="0"/>
              <a:t>один из основных </a:t>
            </a:r>
            <a:r>
              <a:rPr lang="ru-RU" sz="1600" b="1" dirty="0"/>
              <a:t>жанров</a:t>
            </a:r>
            <a:r>
              <a:rPr lang="ru-RU" sz="1600" dirty="0"/>
              <a:t> изобразит, искусства, посвященный </a:t>
            </a:r>
            <a:r>
              <a:rPr lang="ru-RU" sz="1600" b="1" dirty="0"/>
              <a:t>историческим</a:t>
            </a:r>
            <a:r>
              <a:rPr lang="ru-RU" sz="1600" dirty="0"/>
              <a:t> событиям и деятелям, социально значимым явлениям в истории общества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572000" y="332656"/>
            <a:ext cx="4104456" cy="1152128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4. «Мифологический жанр» (сказочный) </a:t>
            </a:r>
            <a:r>
              <a:rPr lang="ru-RU" sz="16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600" dirty="0"/>
              <a:t> жанр изо­бра­зительного искусства, сю­же­ты ко­то­ро­го по­черп­ну­ты из ми­фов.</a:t>
            </a:r>
          </a:p>
        </p:txBody>
      </p:sp>
      <p:pic>
        <p:nvPicPr>
          <p:cNvPr id="6" name="Picture 6" descr="http://istor-l1557.narod.ru/serov0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33614" y="4461488"/>
            <a:ext cx="3057990" cy="236303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1"/>
          <p:cNvSpPr txBox="1">
            <a:spLocks noChangeArrowheads="1"/>
          </p:cNvSpPr>
          <p:nvPr/>
        </p:nvSpPr>
        <p:spPr bwMode="auto">
          <a:xfrm>
            <a:off x="73850" y="5652980"/>
            <a:ext cx="135976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ru-RU" altLang="ru-RU" sz="1400" b="1" dirty="0">
                <a:latin typeface="+mn-lt"/>
              </a:rPr>
              <a:t>В.</a:t>
            </a:r>
            <a:r>
              <a:rPr lang="ru-RU" altLang="ru-RU" sz="1400" dirty="0">
                <a:latin typeface="+mn-lt"/>
              </a:rPr>
              <a:t> </a:t>
            </a:r>
            <a:r>
              <a:rPr lang="ru-RU" altLang="ru-RU" sz="1400" b="1" dirty="0">
                <a:latin typeface="+mn-lt"/>
              </a:rPr>
              <a:t>Серов</a:t>
            </a:r>
            <a:r>
              <a:rPr lang="ru-RU" altLang="ru-RU" sz="1400" dirty="0">
                <a:latin typeface="+mn-lt"/>
              </a:rPr>
              <a:t>  </a:t>
            </a:r>
            <a:endParaRPr lang="ru-RU" altLang="ru-RU" sz="1400" dirty="0" smtClean="0">
              <a:latin typeface="+mn-lt"/>
            </a:endParaRPr>
          </a:p>
          <a:p>
            <a:pPr algn="r" eaLnBrk="1" hangingPunct="1"/>
            <a:r>
              <a:rPr lang="ru-RU" altLang="ru-RU" sz="1400" dirty="0" smtClean="0">
                <a:latin typeface="+mn-lt"/>
              </a:rPr>
              <a:t>«</a:t>
            </a:r>
            <a:r>
              <a:rPr lang="ru-RU" altLang="ru-RU" sz="1400" dirty="0">
                <a:latin typeface="+mn-lt"/>
              </a:rPr>
              <a:t>Петр I» </a:t>
            </a:r>
          </a:p>
        </p:txBody>
      </p:sp>
      <p:sp>
        <p:nvSpPr>
          <p:cNvPr id="2" name="Объект 1"/>
          <p:cNvSpPr>
            <a:spLocks noGrp="1"/>
          </p:cNvSpPr>
          <p:nvPr>
            <p:ph sz="half" idx="2"/>
          </p:nvPr>
        </p:nvSpPr>
        <p:spPr>
          <a:xfrm>
            <a:off x="3282880" y="2132856"/>
            <a:ext cx="1505144" cy="212536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1400" b="1" dirty="0" smtClean="0"/>
              <a:t>М.В. Васнецов </a:t>
            </a:r>
            <a:r>
              <a:rPr lang="ru-RU" sz="1400" dirty="0" smtClean="0"/>
              <a:t>«Богатыри»</a:t>
            </a:r>
            <a:endParaRPr lang="ru-RU" sz="1400" dirty="0"/>
          </a:p>
        </p:txBody>
      </p:sp>
      <p:pic>
        <p:nvPicPr>
          <p:cNvPr id="2050" name="Picture 2" descr="https://isoch.ru/assets/images/vasnecov/vasnecov-bogatyri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73850" y="2132856"/>
            <a:ext cx="3209030" cy="2125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http://foto.rambler.ru/public/larissasuomi/36/IMG_0032d/IMG_0032d-webbig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60032" y="1988098"/>
            <a:ext cx="2016224" cy="26868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Объект 11"/>
          <p:cNvSpPr txBox="1">
            <a:spLocks noGrp="1" noChangeArrowheads="1"/>
          </p:cNvSpPr>
          <p:nvPr>
            <p:ph sz="quarter" idx="4"/>
          </p:nvPr>
        </p:nvSpPr>
        <p:spPr bwMode="auto">
          <a:xfrm>
            <a:off x="6804024" y="1968501"/>
            <a:ext cx="1656407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dirty="0">
                <a:latin typeface="+mn-lt"/>
              </a:rPr>
              <a:t>И. Репин </a:t>
            </a:r>
            <a:r>
              <a:rPr lang="ru-RU" altLang="ru-RU" sz="1400" dirty="0">
                <a:latin typeface="+mn-lt"/>
              </a:rPr>
              <a:t> «Садко» (1876)</a:t>
            </a:r>
          </a:p>
        </p:txBody>
      </p:sp>
      <p:pic>
        <p:nvPicPr>
          <p:cNvPr id="13" name="Picture 2" descr="http://nearyou.ru/vvasnetsov/talen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967975" y="3861048"/>
            <a:ext cx="1984306" cy="28273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5292080" y="4869161"/>
            <a:ext cx="1565770" cy="738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r>
              <a:rPr lang="ru-RU" altLang="ru-RU" sz="1400" b="1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В.Васнецов</a:t>
            </a:r>
            <a:r>
              <a:rPr lang="ru-RU" altLang="ru-RU" sz="1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rPr>
              <a:t> «Алёнушка»</a:t>
            </a:r>
          </a:p>
          <a:p>
            <a:pPr algn="r" eaLnBrk="1" hangingPunct="1"/>
            <a:endParaRPr lang="ru-RU" altLang="ru-RU" sz="1400" b="1" dirty="0">
              <a:solidFill>
                <a:schemeClr val="tx1">
                  <a:lumMod val="85000"/>
                  <a:lumOff val="15000"/>
                </a:schemeClr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20822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16632"/>
            <a:ext cx="4860032" cy="172819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5. 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«Батальный жанр» </a:t>
            </a: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</a:t>
            </a:r>
            <a:r>
              <a:rPr lang="ru-RU" sz="1800" dirty="0">
                <a:solidFill>
                  <a:srgbClr val="C00000"/>
                </a:solidFill>
              </a:rPr>
              <a:t> </a:t>
            </a:r>
            <a:endParaRPr lang="ru-RU" sz="1800" dirty="0" smtClean="0">
              <a:solidFill>
                <a:srgbClr val="C00000"/>
              </a:solidFill>
            </a:endParaRPr>
          </a:p>
          <a:p>
            <a:r>
              <a:rPr lang="ru-RU" sz="1600" dirty="0" smtClean="0"/>
              <a:t>жанр изобразительного искусства,  посвящённый </a:t>
            </a:r>
            <a:r>
              <a:rPr lang="ru-RU" sz="1600" dirty="0"/>
              <a:t>темам </a:t>
            </a:r>
            <a:r>
              <a:rPr lang="ru-RU" sz="1600" dirty="0" smtClean="0"/>
              <a:t>войны</a:t>
            </a:r>
            <a:r>
              <a:rPr lang="ru-RU" sz="1600" dirty="0"/>
              <a:t> и военной жизни. Главное место в батальном жанре </a:t>
            </a:r>
            <a:r>
              <a:rPr lang="ru-RU" sz="1600" dirty="0" smtClean="0"/>
              <a:t>занимают сцены </a:t>
            </a:r>
            <a:r>
              <a:rPr lang="ru-RU" sz="1600" dirty="0"/>
              <a:t>сухопутных, морских </a:t>
            </a:r>
            <a:r>
              <a:rPr lang="ru-RU" sz="1600" dirty="0" smtClean="0"/>
              <a:t>сражений</a:t>
            </a:r>
            <a:r>
              <a:rPr lang="ru-RU" sz="1600" dirty="0"/>
              <a:t> и военных походов.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04048" y="116632"/>
            <a:ext cx="3672408" cy="1584176"/>
          </a:xfrm>
        </p:spPr>
        <p:txBody>
          <a:bodyPr>
            <a:noAutofit/>
          </a:bodyPr>
          <a:lstStyle/>
          <a:p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6.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«Бытовой жанр» </a:t>
            </a:r>
            <a:r>
              <a:rPr lang="ru-RU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1600" dirty="0" smtClean="0"/>
              <a:t>жанр изобразительного </a:t>
            </a:r>
            <a:r>
              <a:rPr lang="ru-RU" sz="1600" dirty="0"/>
              <a:t>искусства, посвящённый повседневной, частной и общественной </a:t>
            </a:r>
            <a:r>
              <a:rPr lang="ru-RU" sz="1600" dirty="0" smtClean="0"/>
              <a:t>жизни</a:t>
            </a:r>
            <a:r>
              <a:rPr lang="ru-RU" sz="1600" dirty="0"/>
              <a:t>.</a:t>
            </a:r>
            <a:r>
              <a:rPr lang="ru-RU" sz="1800" dirty="0"/>
              <a:t/>
            </a:r>
            <a:br>
              <a:rPr lang="ru-RU" sz="1800" dirty="0"/>
            </a:br>
            <a:endParaRPr lang="ru-RU" sz="1800" dirty="0"/>
          </a:p>
        </p:txBody>
      </p:sp>
      <p:pic>
        <p:nvPicPr>
          <p:cNvPr id="8" name="Объект 7"/>
          <p:cNvPicPr>
            <a:picLocks noGrp="1" noChangeAspect="1"/>
          </p:cNvPicPr>
          <p:nvPr>
            <p:ph sz="quarter" idx="4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8402" y="1998655"/>
            <a:ext cx="2232248" cy="2274366"/>
          </a:xfrm>
        </p:spPr>
      </p:pic>
      <p:pic>
        <p:nvPicPr>
          <p:cNvPr id="9" name="Picture 6" descr="http://cultinfo.ru/fulltext/1/001/010/001/248495903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976913"/>
            <a:ext cx="3816424" cy="21364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Объект 9"/>
          <p:cNvSpPr txBox="1">
            <a:spLocks noGrp="1" noChangeArrowheads="1"/>
          </p:cNvSpPr>
          <p:nvPr>
            <p:ph sz="half" idx="2"/>
          </p:nvPr>
        </p:nvSpPr>
        <p:spPr bwMode="auto">
          <a:xfrm>
            <a:off x="189047" y="4123921"/>
            <a:ext cx="381642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dirty="0">
                <a:latin typeface="+mn-lt"/>
              </a:rPr>
              <a:t> А. Дейнека </a:t>
            </a:r>
            <a:r>
              <a:rPr lang="ru-RU" altLang="ru-RU" sz="1400" dirty="0">
                <a:latin typeface="+mn-lt"/>
              </a:rPr>
              <a:t>«Оборона Севастополя</a:t>
            </a:r>
            <a:r>
              <a:rPr lang="ru-RU" altLang="ru-RU" sz="1400" dirty="0" smtClean="0">
                <a:latin typeface="+mn-lt"/>
              </a:rPr>
              <a:t>»</a:t>
            </a:r>
            <a:endParaRPr lang="ru-RU" altLang="ru-RU" sz="1400" dirty="0">
              <a:latin typeface="+mn-lt"/>
            </a:endParaRPr>
          </a:p>
        </p:txBody>
      </p:sp>
      <p:pic>
        <p:nvPicPr>
          <p:cNvPr id="11" name="Picture 2" descr="Леонардо да Винчи. «Битва при Ангьяри». 1503—06. Гравюра Ж. Эделинка.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560" y="4490050"/>
            <a:ext cx="2952328" cy="20410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107504" y="6550223"/>
            <a:ext cx="4248472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dirty="0">
                <a:latin typeface="+mn-lt"/>
              </a:rPr>
              <a:t>Леонардо да Винчи</a:t>
            </a:r>
            <a:r>
              <a:rPr lang="ru-RU" altLang="ru-RU" sz="1400" dirty="0">
                <a:latin typeface="+mn-lt"/>
              </a:rPr>
              <a:t> «Битва при </a:t>
            </a:r>
            <a:r>
              <a:rPr lang="ru-RU" altLang="ru-RU" sz="1400" dirty="0" err="1">
                <a:latin typeface="+mn-lt"/>
              </a:rPr>
              <a:t>Ангьяри</a:t>
            </a:r>
            <a:r>
              <a:rPr lang="ru-RU" altLang="ru-RU" sz="1400" dirty="0" smtClean="0">
                <a:latin typeface="+mn-lt"/>
              </a:rPr>
              <a:t>». Гравюра</a:t>
            </a:r>
            <a:r>
              <a:rPr lang="ru-RU" altLang="ru-RU" sz="1400" dirty="0">
                <a:latin typeface="+mn-lt"/>
              </a:rPr>
              <a:t> </a:t>
            </a:r>
          </a:p>
        </p:txBody>
      </p:sp>
      <p:pic>
        <p:nvPicPr>
          <p:cNvPr id="13" name="Picture 2" descr="http://artpax.info/i/default/659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468616" y="4628207"/>
            <a:ext cx="2620150" cy="195156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5374948" y="6531126"/>
            <a:ext cx="2807486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/>
            <a:r>
              <a:rPr lang="ru-RU" altLang="ru-RU" sz="1400" b="1" dirty="0">
                <a:latin typeface="+mn-lt"/>
              </a:rPr>
              <a:t>В. </a:t>
            </a:r>
            <a:r>
              <a:rPr lang="ru-RU" altLang="ru-RU" sz="1400" b="1" dirty="0" smtClean="0">
                <a:latin typeface="+mn-lt"/>
              </a:rPr>
              <a:t>Перов </a:t>
            </a:r>
            <a:r>
              <a:rPr lang="ru-RU" altLang="ru-RU" sz="1400" dirty="0" smtClean="0">
                <a:latin typeface="+mn-lt"/>
              </a:rPr>
              <a:t>«Тройка</a:t>
            </a:r>
            <a:r>
              <a:rPr lang="ru-RU" altLang="ru-RU" sz="1400" dirty="0">
                <a:latin typeface="+mn-lt"/>
              </a:rPr>
              <a:t>» </a:t>
            </a:r>
            <a:r>
              <a:rPr lang="ru-RU" altLang="ru-RU" sz="1400" b="1" dirty="0">
                <a:latin typeface="Calibri" pitchFamily="34" charset="0"/>
              </a:rPr>
              <a:t> </a:t>
            </a:r>
            <a:endParaRPr lang="ru-RU" altLang="ru-RU" sz="1400" dirty="0">
              <a:latin typeface="Calibri" pitchFamily="34" charset="0"/>
            </a:endParaRPr>
          </a:p>
        </p:txBody>
      </p:sp>
      <p:sp>
        <p:nvSpPr>
          <p:cNvPr id="15" name="TextBox 5"/>
          <p:cNvSpPr txBox="1">
            <a:spLocks noChangeArrowheads="1"/>
          </p:cNvSpPr>
          <p:nvPr/>
        </p:nvSpPr>
        <p:spPr bwMode="auto">
          <a:xfrm>
            <a:off x="5294922" y="4235754"/>
            <a:ext cx="3381534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marL="365760" indent="-365760" eaLnBrk="1" hangingPunct="1">
              <a:spcBef>
                <a:spcPct val="20000"/>
              </a:spcBef>
              <a:buClr>
                <a:schemeClr val="accent1"/>
              </a:buClr>
              <a:buFont typeface="Wingdings" pitchFamily="2" charset="2"/>
              <a:buChar char=""/>
            </a:pPr>
            <a:r>
              <a:rPr lang="ru-RU" altLang="ru-RU" sz="1400" b="1" dirty="0" err="1">
                <a:latin typeface="+mn-lt"/>
              </a:rPr>
              <a:t>Ф.Решетников</a:t>
            </a:r>
            <a:r>
              <a:rPr lang="ru-RU" altLang="ru-RU" sz="1400" b="1" dirty="0">
                <a:latin typeface="+mn-lt"/>
              </a:rPr>
              <a:t> </a:t>
            </a:r>
            <a:r>
              <a:rPr lang="ru-RU" altLang="ru-RU" sz="1400" dirty="0">
                <a:latin typeface="+mn-lt"/>
              </a:rPr>
              <a:t>«Опять двойка» </a:t>
            </a:r>
          </a:p>
        </p:txBody>
      </p:sp>
    </p:spTree>
    <p:extLst>
      <p:ext uri="{BB962C8B-B14F-4D97-AF65-F5344CB8AC3E}">
        <p14:creationId xmlns:p14="http://schemas.microsoft.com/office/powerpoint/2010/main" xmlns="" val="31705724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0" y="116632"/>
            <a:ext cx="4427984" cy="1440160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1.«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Натюрморт»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- </a:t>
            </a:r>
            <a:r>
              <a:rPr lang="ru-RU" sz="2000" dirty="0"/>
              <a:t> </a:t>
            </a:r>
            <a:r>
              <a:rPr lang="ru-RU" sz="1600" dirty="0"/>
              <a:t>изображение неодушевлённых предметов в изобразительном искусстве</a:t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292483" y="188640"/>
            <a:ext cx="4536504" cy="1368152"/>
          </a:xfrm>
        </p:spPr>
        <p:txBody>
          <a:bodyPr>
            <a:noAutofit/>
          </a:bodyPr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«Анималистический </a:t>
            </a:r>
            <a:r>
              <a:rPr lang="ru-RU" sz="1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жанр </a:t>
            </a:r>
            <a:r>
              <a:rPr lang="ru-RU" sz="16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»- </a:t>
            </a:r>
            <a:r>
              <a:rPr lang="ru-RU" sz="1600" dirty="0" smtClean="0"/>
              <a:t>жанр изобразительного искусства, </a:t>
            </a:r>
            <a:r>
              <a:rPr lang="ru-RU" sz="1600" dirty="0"/>
              <a:t>основным объектом которого являются </a:t>
            </a:r>
            <a:r>
              <a:rPr lang="ru-RU" sz="1600" dirty="0" smtClean="0"/>
              <a:t>животные</a:t>
            </a:r>
            <a:r>
              <a:rPr lang="ru-RU" sz="2000" dirty="0" smtClean="0"/>
              <a:t>.</a:t>
            </a:r>
            <a:r>
              <a:rPr lang="ru-RU" sz="2000" dirty="0"/>
              <a:t/>
            </a:r>
            <a:br>
              <a:rPr lang="ru-RU" sz="2000" dirty="0"/>
            </a:br>
            <a:endParaRPr lang="ru-RU" sz="2000" dirty="0"/>
          </a:p>
        </p:txBody>
      </p:sp>
      <p:pic>
        <p:nvPicPr>
          <p:cNvPr id="9" name="Picture 2" descr="http://sunny-art.ru/wp-content/uploads/2009/11/van_gog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761" y="1533302"/>
            <a:ext cx="3096096" cy="28456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3275857" y="2268161"/>
            <a:ext cx="1152128" cy="11695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>
                <a:latin typeface="+mj-lt"/>
              </a:rPr>
              <a:t>Ван Гог  «</a:t>
            </a:r>
            <a:r>
              <a:rPr lang="ru-RU" altLang="ru-RU" sz="1400" dirty="0">
                <a:latin typeface="+mj-lt"/>
              </a:rPr>
              <a:t>Натюрморт с розами и подсолнухами»</a:t>
            </a:r>
          </a:p>
        </p:txBody>
      </p:sp>
      <p:pic>
        <p:nvPicPr>
          <p:cNvPr id="1026" name="Picture 2" descr="https://yandex.ru/images/_crpd/uVVsd6931/3e170a1GEy/2S29Sr-I-lIGtW8C0cdgt2BY0dJGRBOll3ZvQJWTO9tlWgAaaJAW2DS9I_5RhQYX4GhaMQJS6gbxjrLwntk4J5xptUij37sFFu0tFZzOM6JhUoGOEhFU_Jxxa1KUlyOFcA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25410" y="4581128"/>
            <a:ext cx="2902507" cy="2087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5"/>
          <p:cNvSpPr txBox="1">
            <a:spLocks noChangeArrowheads="1"/>
          </p:cNvSpPr>
          <p:nvPr/>
        </p:nvSpPr>
        <p:spPr bwMode="auto">
          <a:xfrm>
            <a:off x="3197617" y="4581127"/>
            <a:ext cx="123036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latin typeface="+mn-lt"/>
              </a:rPr>
              <a:t>Поль Гоген </a:t>
            </a:r>
            <a:r>
              <a:rPr lang="ru-RU" altLang="ru-RU" sz="1400" dirty="0" smtClean="0">
                <a:latin typeface="+mn-lt"/>
              </a:rPr>
              <a:t>«Натюрморт с  чайником и фруктами»</a:t>
            </a:r>
            <a:endParaRPr lang="ru-RU" altLang="ru-RU" sz="1400" dirty="0">
              <a:latin typeface="+mn-lt"/>
            </a:endParaRPr>
          </a:p>
        </p:txBody>
      </p:sp>
      <p:pic>
        <p:nvPicPr>
          <p:cNvPr id="1028" name="Picture 4" descr="https://i.pinimg.com/originals/82/26/2f/82262f8d1b7a9668625ca04334f9d95f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4048" y="4581127"/>
            <a:ext cx="2083493" cy="20860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5"/>
          <p:cNvSpPr txBox="1">
            <a:spLocks noChangeArrowheads="1"/>
          </p:cNvSpPr>
          <p:nvPr/>
        </p:nvSpPr>
        <p:spPr bwMode="auto">
          <a:xfrm>
            <a:off x="7169217" y="6144004"/>
            <a:ext cx="197971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latin typeface="+mn-lt"/>
              </a:rPr>
              <a:t>М.С. Павлова </a:t>
            </a:r>
            <a:r>
              <a:rPr lang="ru-RU" altLang="ru-RU" sz="1400" dirty="0" smtClean="0">
                <a:latin typeface="+mn-lt"/>
              </a:rPr>
              <a:t>  «Кошка»</a:t>
            </a:r>
            <a:endParaRPr lang="ru-RU" altLang="ru-RU" sz="1400" dirty="0">
              <a:latin typeface="+mn-lt"/>
            </a:endParaRP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4877108" y="4027699"/>
            <a:ext cx="3281965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ru-RU" altLang="ru-RU" sz="1400" b="1" dirty="0" smtClean="0">
                <a:latin typeface="+mn-lt"/>
              </a:rPr>
              <a:t>И.И. Шишкин </a:t>
            </a:r>
            <a:r>
              <a:rPr lang="ru-RU" altLang="ru-RU" sz="1400" dirty="0" smtClean="0">
                <a:latin typeface="+mn-lt"/>
              </a:rPr>
              <a:t>«Утро в сосновом лесу» </a:t>
            </a:r>
            <a:endParaRPr lang="ru-RU" altLang="ru-RU" sz="1400" dirty="0">
              <a:latin typeface="+mn-lt"/>
            </a:endParaRPr>
          </a:p>
        </p:txBody>
      </p:sp>
      <p:pic>
        <p:nvPicPr>
          <p:cNvPr id="1030" name="Picture 6" descr="https://avatars.mds.yandex.net/get-pdb/902733/6cca4c7e-f106-4058-935f-752ce8048e6d/s1200?webp=false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39274" y="1533302"/>
            <a:ext cx="3689439" cy="2499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22648332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7. </a:t>
            </a:r>
            <a:r>
              <a:rPr lang="ru-RU" sz="1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«Марина»- </a:t>
            </a:r>
            <a:r>
              <a:rPr lang="ru-RU" sz="18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1600" dirty="0" smtClean="0"/>
              <a:t>жанр</a:t>
            </a:r>
            <a:r>
              <a:rPr lang="ru-RU" sz="1600" dirty="0"/>
              <a:t> изобразительного искусства, изображающий морской вид, а также сцену морского сражения или иные события, происходящие на море.</a:t>
            </a:r>
          </a:p>
        </p:txBody>
      </p:sp>
      <p:pic>
        <p:nvPicPr>
          <p:cNvPr id="2050" name="Picture 2" descr="https://avatars.mds.yandex.net/get-pdb/877347/2472183a-f5f1-4d50-b532-7ba206874263/s1200?webp=fals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72001" y="1988841"/>
            <a:ext cx="3024336" cy="21901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5"/>
          <p:cNvSpPr txBox="1">
            <a:spLocks noChangeArrowheads="1"/>
          </p:cNvSpPr>
          <p:nvPr/>
        </p:nvSpPr>
        <p:spPr bwMode="auto">
          <a:xfrm>
            <a:off x="7596337" y="3150239"/>
            <a:ext cx="1340666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dirty="0" err="1" smtClean="0">
                <a:latin typeface="+mn-lt"/>
              </a:rPr>
              <a:t>Доусон</a:t>
            </a:r>
            <a:r>
              <a:rPr lang="ru-RU" altLang="ru-RU" sz="1400" b="1" dirty="0" smtClean="0">
                <a:latin typeface="+mn-lt"/>
              </a:rPr>
              <a:t> Монтегю </a:t>
            </a:r>
            <a:r>
              <a:rPr lang="ru-RU" altLang="ru-RU" sz="1400" dirty="0" smtClean="0">
                <a:latin typeface="+mn-lt"/>
              </a:rPr>
              <a:t>«Разрезая волны»</a:t>
            </a:r>
            <a:r>
              <a:rPr lang="ru-RU" altLang="ru-RU" sz="1400" dirty="0">
                <a:latin typeface="+mn-lt"/>
              </a:rPr>
              <a:t> 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2" name="Picture 4" descr="https://img3.goodfon.ru/original/3543x2960/1/97/ayvazovskiy-kartina-more-630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1659559"/>
            <a:ext cx="2893666" cy="241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7674350" y="5935773"/>
            <a:ext cx="129614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dirty="0" err="1" smtClean="0">
                <a:latin typeface="+mn-lt"/>
              </a:rPr>
              <a:t>И.Айвазовский</a:t>
            </a:r>
            <a:r>
              <a:rPr lang="ru-RU" altLang="ru-RU" sz="1400" b="1" dirty="0" smtClean="0">
                <a:latin typeface="+mn-lt"/>
              </a:rPr>
              <a:t> </a:t>
            </a:r>
            <a:r>
              <a:rPr lang="ru-RU" altLang="ru-RU" sz="1400" dirty="0" smtClean="0">
                <a:latin typeface="+mn-lt"/>
              </a:rPr>
              <a:t>«Радуга»</a:t>
            </a:r>
            <a:endParaRPr lang="ru-RU" altLang="ru-RU" sz="1400" dirty="0">
              <a:latin typeface="+mn-lt"/>
            </a:endParaRPr>
          </a:p>
        </p:txBody>
      </p:sp>
      <p:sp>
        <p:nvSpPr>
          <p:cNvPr id="13" name="TextBox 5"/>
          <p:cNvSpPr txBox="1">
            <a:spLocks noChangeArrowheads="1"/>
          </p:cNvSpPr>
          <p:nvPr/>
        </p:nvSpPr>
        <p:spPr bwMode="auto">
          <a:xfrm>
            <a:off x="3158487" y="5899349"/>
            <a:ext cx="137764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endParaRPr lang="ru-RU" altLang="ru-RU" sz="1400" b="1" dirty="0" smtClean="0">
              <a:latin typeface="+mn-lt"/>
            </a:endParaRPr>
          </a:p>
          <a:p>
            <a:pPr eaLnBrk="1" hangingPunct="1"/>
            <a:r>
              <a:rPr lang="ru-RU" altLang="ru-RU" sz="1400" b="1" dirty="0" smtClean="0">
                <a:latin typeface="+mn-lt"/>
              </a:rPr>
              <a:t>Г. Дмитриев</a:t>
            </a:r>
            <a:endParaRPr lang="ru-RU" altLang="ru-RU" sz="1400" dirty="0">
              <a:latin typeface="+mn-lt"/>
            </a:endParaRPr>
          </a:p>
        </p:txBody>
      </p:sp>
      <p:sp>
        <p:nvSpPr>
          <p:cNvPr id="14" name="TextBox 5"/>
          <p:cNvSpPr txBox="1">
            <a:spLocks noChangeArrowheads="1"/>
          </p:cNvSpPr>
          <p:nvPr/>
        </p:nvSpPr>
        <p:spPr bwMode="auto">
          <a:xfrm>
            <a:off x="3057582" y="3150239"/>
            <a:ext cx="1462953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ru-RU" altLang="ru-RU" sz="1400" b="1" dirty="0" err="1" smtClean="0">
                <a:latin typeface="+mn-lt"/>
              </a:rPr>
              <a:t>И.Айвазовский</a:t>
            </a:r>
            <a:r>
              <a:rPr lang="ru-RU" altLang="ru-RU" sz="1400" b="1" dirty="0" smtClean="0">
                <a:latin typeface="+mn-lt"/>
              </a:rPr>
              <a:t> </a:t>
            </a:r>
            <a:r>
              <a:rPr lang="ru-RU" altLang="ru-RU" sz="1400" dirty="0" smtClean="0">
                <a:latin typeface="+mn-lt"/>
              </a:rPr>
              <a:t>«Американские корабли у Гибралтара»</a:t>
            </a:r>
            <a:r>
              <a:rPr lang="ru-RU" altLang="ru-RU" sz="1400" dirty="0">
                <a:latin typeface="+mn-lt"/>
              </a:rPr>
              <a:t> </a:t>
            </a:r>
          </a:p>
        </p:txBody>
      </p:sp>
      <p:pic>
        <p:nvPicPr>
          <p:cNvPr id="2054" name="Picture 6" descr="Художник - маринист Георгий Дмитриев (60 фото)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9512" y="4190869"/>
            <a:ext cx="2927116" cy="219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https://avatars.mds.yandex.net/get-zen_doc/1118263/pub_5c48207eab245300afff7667_5c4820ae588ef700acd27aa2/scale_1200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536130" y="4255959"/>
            <a:ext cx="3060207" cy="238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753905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вердый переплет">
  <a:themeElements>
    <a:clrScheme name="Твердый переплет">
      <a:dk1>
        <a:sysClr val="windowText" lastClr="000000"/>
      </a:dk1>
      <a:lt1>
        <a:sysClr val="window" lastClr="FFFFFF"/>
      </a:lt1>
      <a:dk2>
        <a:srgbClr val="895D1D"/>
      </a:dk2>
      <a:lt2>
        <a:srgbClr val="ECE9C6"/>
      </a:lt2>
      <a:accent1>
        <a:srgbClr val="873624"/>
      </a:accent1>
      <a:accent2>
        <a:srgbClr val="D6862D"/>
      </a:accent2>
      <a:accent3>
        <a:srgbClr val="D0BE40"/>
      </a:accent3>
      <a:accent4>
        <a:srgbClr val="877F6C"/>
      </a:accent4>
      <a:accent5>
        <a:srgbClr val="972109"/>
      </a:accent5>
      <a:accent6>
        <a:srgbClr val="AEB795"/>
      </a:accent6>
      <a:hlink>
        <a:srgbClr val="CC9900"/>
      </a:hlink>
      <a:folHlink>
        <a:srgbClr val="B2B2B2"/>
      </a:folHlink>
    </a:clrScheme>
    <a:fontScheme name="Твердый переплет">
      <a:maj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궁서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S明朝E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Твердый переплет">
      <a:fillStyleLst>
        <a:solidFill>
          <a:schemeClr val="phClr"/>
        </a:solidFill>
        <a:solidFill>
          <a:schemeClr val="phClr">
            <a:tint val="68000"/>
            <a:shade val="94000"/>
            <a:satMod val="300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80000"/>
                <a:lumMod val="98000"/>
              </a:schemeClr>
            </a:gs>
            <a:gs pos="100000">
              <a:schemeClr val="phClr">
                <a:satMod val="130000"/>
              </a:schemeClr>
            </a:gs>
          </a:gsLst>
          <a:lin ang="5160000" scaled="0"/>
        </a:gradFill>
      </a:fillStyleLst>
      <a:lnStyleLst>
        <a:ln w="12700" cap="flat" cmpd="sng" algn="ctr">
          <a:solidFill>
            <a:schemeClr val="phClr">
              <a:shade val="90000"/>
              <a:lumMod val="90000"/>
            </a:schemeClr>
          </a:solidFill>
          <a:prstDash val="solid"/>
        </a:ln>
        <a:ln w="19050" cap="flat" cmpd="sng" algn="ctr">
          <a:solidFill>
            <a:schemeClr val="phClr">
              <a:shade val="75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12700" dir="5400000" rotWithShape="0">
              <a:srgbClr val="000000">
                <a:alpha val="1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6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400000"/>
            </a:lightRig>
          </a:scene3d>
          <a:sp3d>
            <a:bevelT w="25400" h="25400"/>
          </a:sp3d>
        </a:effectStyle>
      </a:effectStyleLst>
      <a:bgFillStyleLst>
        <a:solidFill>
          <a:schemeClr val="phClr">
            <a:tint val="96000"/>
            <a:lumMod val="11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3000"/>
                <a:shade val="20000"/>
              </a:schemeClr>
              <a:schemeClr val="phClr">
                <a:tint val="90000"/>
                <a:shade val="85000"/>
                <a:satMod val="115000"/>
              </a:schemeClr>
            </a:duotone>
          </a:blip>
          <a:tile tx="0" ty="0" sx="60000" sy="6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shade val="50000"/>
                <a:satMod val="340000"/>
                <a:lumMod val="40000"/>
              </a:schemeClr>
              <a:schemeClr val="phClr">
                <a:tint val="92000"/>
                <a:shade val="94000"/>
                <a:hueMod val="110000"/>
                <a:satMod val="236000"/>
                <a:lumMod val="120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Hardcover</Template>
  <TotalTime>542</TotalTime>
  <Words>735</Words>
  <Application>Microsoft Office PowerPoint</Application>
  <PresentationFormat>Экран (4:3)</PresentationFormat>
  <Paragraphs>88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Твердый переплет</vt:lpstr>
      <vt:lpstr>«Виды и жанры изобразительного искусства»</vt:lpstr>
      <vt:lpstr>Изобразительные виды искусств:</vt:lpstr>
      <vt:lpstr>«Живопись»</vt:lpstr>
      <vt:lpstr>1.Монументальная живопись- это древний вид искусства , представленный в виде фресок, мозаик.</vt:lpstr>
      <vt:lpstr>II.Станковая живопись-картины различных жанров, которые написаны на полотне, бумаге при помощи масляной краски. </vt:lpstr>
      <vt:lpstr>Слайд 6</vt:lpstr>
      <vt:lpstr>Слайд 7</vt:lpstr>
      <vt:lpstr>Слайд 8</vt:lpstr>
      <vt:lpstr>7. «Марина»-  жанр изобразительного искусства, изображающий морской вид, а также сцену морского сражения или иные события, происходящие на море.</vt:lpstr>
      <vt:lpstr>II. «Графика»- вид изобразительного искусства, использующий в качестве основных изобразительных средств линии, штрихи, пятна и точки.</vt:lpstr>
      <vt:lpstr>Слайд 11</vt:lpstr>
      <vt:lpstr>Слайд 12</vt:lpstr>
      <vt:lpstr>III. Скульптура-вид искусства, возникший в древности. Найденные скульптуры состояли из глины, дерева, камня изображали людей и животных, довольно схожих с оригиналами. </vt:lpstr>
      <vt:lpstr>IV. «Декоративно - прикладное искусство»-  широкий раздел изобразительного искусства , который охватывает различные отрасли творческой деятельности, направленной на создание художественных изделий с утилитарными и художественными функциями. </vt:lpstr>
      <vt:lpstr>Слайд 15</vt:lpstr>
      <vt:lpstr>Слайд 16</vt:lpstr>
      <vt:lpstr>Слайд 17</vt:lpstr>
      <vt:lpstr>2. «Граффити» - изображения или надписи, выцарапанные, написанные или нарисованные краской или чернилами на стенах и других поверхностях.  .</vt:lpstr>
      <vt:lpstr>Неизобразительные виды искусства:</vt:lpstr>
      <vt:lpstr>1. «Архитектура»- искусство и наука строить, проектировать здания  и сооружения.</vt:lpstr>
      <vt:lpstr>Слайд 21</vt:lpstr>
    </vt:vector>
  </TitlesOfParts>
  <Company>SPecialiST RePack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«Виды и жанры искусств»</dc:title>
  <dc:creator>user</dc:creator>
  <cp:lastModifiedBy>k302</cp:lastModifiedBy>
  <cp:revision>58</cp:revision>
  <cp:lastPrinted>2020-03-22T11:34:48Z</cp:lastPrinted>
  <dcterms:created xsi:type="dcterms:W3CDTF">2018-11-05T06:41:48Z</dcterms:created>
  <dcterms:modified xsi:type="dcterms:W3CDTF">2020-03-24T08:00:46Z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1090338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