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2" r:id="rId8"/>
    <p:sldId id="268" r:id="rId9"/>
    <p:sldId id="263" r:id="rId10"/>
    <p:sldId id="269" r:id="rId11"/>
    <p:sldId id="261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1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69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64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854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66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800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60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48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8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82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63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30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34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28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35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745FA-1489-4B66-8044-694F6AC2FD64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2F37149-2B0F-4384-A571-5CBE6D5A42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0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7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926080" y="653144"/>
            <a:ext cx="7119257" cy="192024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«Профилактика бешенства»</a:t>
            </a:r>
            <a:endParaRPr lang="ru-RU" sz="3600" b="1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605529" y="6278728"/>
            <a:ext cx="2688465" cy="47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Казань, 2021.</a:t>
            </a:r>
            <a:endParaRPr lang="ru-RU" sz="1400" dirty="0"/>
          </a:p>
        </p:txBody>
      </p:sp>
      <p:pic>
        <p:nvPicPr>
          <p:cNvPr id="2" name="Спокойная фортепианная музыка - Тихий фон (www.hotplayer.ru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056" y="5503214"/>
            <a:ext cx="397169" cy="39716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7872" y="2876505"/>
            <a:ext cx="4176122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0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2"/>
    </mc:Choice>
    <mc:Fallback xmlns="">
      <p:transition spd="slow" advTm="1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37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796834"/>
            <a:ext cx="4794068" cy="574766"/>
          </a:xfrm>
        </p:spPr>
        <p:txBody>
          <a:bodyPr>
            <a:norm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бешенства: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589213" y="3680203"/>
            <a:ext cx="4313237" cy="68504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354" y="1672045"/>
            <a:ext cx="5656218" cy="4454433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dirty="0"/>
              <a:t>Что делать, если контакт с потенциально больным животным произошел?</a:t>
            </a:r>
          </a:p>
          <a:p>
            <a:pPr algn="just"/>
            <a:r>
              <a:rPr lang="ru-RU" sz="2200" dirty="0"/>
              <a:t>При укусе, </a:t>
            </a:r>
            <a:r>
              <a:rPr lang="ru-RU" sz="2200" dirty="0" err="1"/>
              <a:t>оцарапывании</a:t>
            </a:r>
            <a:r>
              <a:rPr lang="ru-RU" sz="2200" dirty="0"/>
              <a:t>, </a:t>
            </a:r>
            <a:r>
              <a:rPr lang="ru-RU" sz="2200" dirty="0" err="1"/>
              <a:t>ослюнении</a:t>
            </a:r>
            <a:r>
              <a:rPr lang="ru-RU" sz="2200" dirty="0"/>
              <a:t> человека надо срочно промыть раны и все места, на которые могла попасть слюна животного мыльным раствором в течение 15 мин., затем водопроводной водой, с последующей обработкой раствором перекиси водорода. Обработать края раны 5-процентной настойкой йода. После этого незамедлительно обратиться в </a:t>
            </a:r>
            <a:r>
              <a:rPr lang="ru-RU" sz="2200" dirty="0" err="1"/>
              <a:t>травмпункт</a:t>
            </a:r>
            <a:r>
              <a:rPr lang="ru-RU" sz="2200" dirty="0"/>
              <a:t> по месту жительства к врачу-травматологу, который при необходимости, назначит курс профилактических прививок.</a:t>
            </a:r>
          </a:p>
          <a:p>
            <a:pPr algn="just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954" y="912758"/>
            <a:ext cx="3826873" cy="247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954" y="3566161"/>
            <a:ext cx="3823827" cy="244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3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5"/>
    </mc:Choice>
    <mc:Fallback xmlns="">
      <p:transition spd="slow" advTm="1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744" y="522514"/>
            <a:ext cx="8891174" cy="5977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бешенства: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685109" y="1332412"/>
            <a:ext cx="5603965" cy="46765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Так как бешенство </a:t>
            </a:r>
            <a:r>
              <a:rPr lang="ru-RU" dirty="0"/>
              <a:t>– заболевание, предупреждаемое с помощью </a:t>
            </a:r>
            <a:r>
              <a:rPr lang="ru-RU" dirty="0" smtClean="0"/>
              <a:t>вакцин, она рекомендована </a:t>
            </a:r>
            <a:r>
              <a:rPr lang="ru-RU" dirty="0"/>
              <a:t>лицам, имеющим профессиональные риски, например, дрессировщикам, охотникам, ветеринарам. Противопоказания для введения вакцины от бешенства отсутствуют. Инъекции вводят и женщинам, вынашивающим ребенка, и больным с острыми патологиями.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Первые </a:t>
            </a:r>
            <a:r>
              <a:rPr lang="ru-RU" dirty="0"/>
              <a:t>антитела к вирусу начинают вырабатываться через 14 дней после вакцинации, их максимальная концентрация достигается через месяц. Иммунитет от бешенства сохраняется на период до 1 года.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10132" b="9970"/>
          <a:stretch/>
        </p:blipFill>
        <p:spPr>
          <a:xfrm>
            <a:off x="7488206" y="1580605"/>
            <a:ext cx="4133107" cy="308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0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8"/>
    </mc:Choice>
    <mc:Fallback xmlns="">
      <p:transition spd="slow" advTm="8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4" y="1463040"/>
            <a:ext cx="6818811" cy="5042262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Вакцину не вводят в следующих случаях</a:t>
            </a:r>
            <a:r>
              <a:rPr lang="ru-RU" sz="18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:</a:t>
            </a:r>
            <a:br>
              <a:rPr lang="ru-RU" sz="18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- </a:t>
            </a:r>
            <a:r>
              <a:rPr lang="ru-RU" sz="18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если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ранение было нанесено птицей (не хищником!);</a:t>
            </a:r>
            <a:b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ru-RU" sz="18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- если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в результате укуса не была повреждена кожа (через плотную ткань);</a:t>
            </a:r>
            <a:b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ru-RU" sz="18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- если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был контакт с человеком, зараженным бешенством;</a:t>
            </a:r>
            <a:b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r>
              <a:rPr lang="ru-RU" sz="18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- если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был укус животного, но животное не погибло спустя 10 дней после контакта (инкубационный период у теплокровных животных составляет до 10 дней, после чего животное погибает в случае заражения бешенством).</a:t>
            </a:r>
            <a:b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406" y="1850749"/>
            <a:ext cx="4147190" cy="276479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2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6"/>
    </mc:Choice>
    <mc:Fallback xmlns="">
      <p:transition spd="slow" advTm="1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0606" y="1319349"/>
            <a:ext cx="9924005" cy="237743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162" y="2508068"/>
            <a:ext cx="4980892" cy="353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28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"/>
    </mc:Choice>
    <mc:Fallback xmlns="">
      <p:transition spd="slow" advTm="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828057" y="832364"/>
            <a:ext cx="4144804" cy="234754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 smtClean="0"/>
              <a:t>Бешенство</a:t>
            </a:r>
            <a:r>
              <a:rPr lang="ru-RU" sz="1800" dirty="0" smtClean="0"/>
              <a:t> – тяжелое </a:t>
            </a:r>
            <a:r>
              <a:rPr lang="ru-RU" sz="1800" dirty="0" err="1" smtClean="0"/>
              <a:t>вакциноконтролируемое</a:t>
            </a:r>
            <a:r>
              <a:rPr lang="ru-RU" sz="1800" dirty="0" smtClean="0"/>
              <a:t> вирусное заболевание нервной системы. Резервуаром для вируса бешенства служат дикие и бродячие животные, преимущественно хищники, некоторые виды грызунов, а также домашний скот.</a:t>
            </a:r>
          </a:p>
          <a:p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701246" y="4584879"/>
            <a:ext cx="5490754" cy="1750607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Наибольшее число случаев заражения регистрируется в весенне-летний период. Стоит отметить, что у детей заболевание развивается быстрее, чем у взрослых.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912" y="924095"/>
            <a:ext cx="4174655" cy="302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313" y="3586016"/>
            <a:ext cx="3514281" cy="251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5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3"/>
    </mc:Choice>
    <mc:Fallback xmlns="">
      <p:transition spd="slow" advTm="1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480" y="365126"/>
            <a:ext cx="9799320" cy="768216"/>
          </a:xfrm>
        </p:spPr>
        <p:txBody>
          <a:bodyPr>
            <a:norm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появления бешенства: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8719" y="1254919"/>
            <a:ext cx="5381898" cy="310784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dirty="0" smtClean="0"/>
              <a:t>Вирус </a:t>
            </a:r>
            <a:r>
              <a:rPr lang="ru-RU" sz="1800" dirty="0" err="1" smtClean="0"/>
              <a:t>Neuroiyctes</a:t>
            </a:r>
            <a:r>
              <a:rPr lang="ru-RU" sz="1800" dirty="0" smtClean="0"/>
              <a:t> </a:t>
            </a:r>
            <a:r>
              <a:rPr lang="ru-RU" sz="1800" dirty="0" err="1" smtClean="0"/>
              <a:t>rabid</a:t>
            </a:r>
            <a:r>
              <a:rPr lang="ru-RU" sz="1800" dirty="0" smtClean="0"/>
              <a:t> передается через биологические жидкости (как правило, через слюну) и попадает в организм преимущественно в результате укуса зараженного животного. Передача инфекции может произойти и в случае непосредственного контакта слюны инфицированного животного со слизистыми оболочками или свежими ранами на коже человека. Причем животное считается заразным уже за 3-7 дней до появления клинических симптомов.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88718" y="4362763"/>
            <a:ext cx="5381899" cy="220785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sz="1800" dirty="0" smtClean="0"/>
              <a:t>Попадая в организм человека, вирус распространяется по нервным путям, достигает головного мозга, где развивается воспаление, нарушающее работу жизненно-важных элементов центральной нервной системы, следствием чего становится смерть.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936" y="1023554"/>
            <a:ext cx="3636098" cy="238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b="12674"/>
          <a:stretch/>
        </p:blipFill>
        <p:spPr>
          <a:xfrm>
            <a:off x="7916092" y="3584508"/>
            <a:ext cx="3644538" cy="2361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6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4"/>
    </mc:Choice>
    <mc:Fallback xmlns="">
      <p:transition spd="slow" advTm="1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687" y="0"/>
            <a:ext cx="9144000" cy="64770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6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0"/>
    </mc:Choice>
    <mc:Fallback xmlns="">
      <p:transition spd="slow" advTm="1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0" y="365126"/>
            <a:ext cx="8427720" cy="7424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Симптомы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84216" y="1495583"/>
            <a:ext cx="5169333" cy="493134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Инкубационный период бешенства длится обычно 1-3 месяца, но может варьироваться от менее 1 недели до более одного года. Первоначальными симптомами бешенства являются высокая температура и во многих случаях боль или необычные, необъяснимые ощущения покалывания, пощипывания или жжения (парестезия) в месте раны.</a:t>
            </a:r>
          </a:p>
          <a:p>
            <a:pPr algn="just"/>
            <a:r>
              <a:rPr lang="ru-RU" dirty="0"/>
              <a:t>Возможно последующее развитие двух форм болезни. У людей с буйным бешенством появляются признаки </a:t>
            </a:r>
            <a:r>
              <a:rPr lang="ru-RU" dirty="0" err="1"/>
              <a:t>гиперактивности</a:t>
            </a:r>
            <a:r>
              <a:rPr lang="ru-RU" dirty="0"/>
              <a:t>, возбужденное поведение, гидрофобия и иногда </a:t>
            </a:r>
            <a:r>
              <a:rPr lang="ru-RU" dirty="0" err="1"/>
              <a:t>аэрофобия</a:t>
            </a:r>
            <a:r>
              <a:rPr lang="ru-RU" dirty="0"/>
              <a:t>. Через несколько дней наступает смерть в результате </a:t>
            </a:r>
            <a:r>
              <a:rPr lang="ru-RU" dirty="0" err="1"/>
              <a:t>кардиореспираторной</a:t>
            </a:r>
            <a:r>
              <a:rPr lang="ru-RU" dirty="0"/>
              <a:t> остановки.</a:t>
            </a:r>
          </a:p>
          <a:p>
            <a:pPr algn="just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115" y="1874407"/>
            <a:ext cx="4550119" cy="367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9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2"/>
    </mc:Choice>
    <mc:Fallback xmlns="">
      <p:transition spd="slow" advTm="1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9149" y="457198"/>
            <a:ext cx="8662851" cy="51008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463" y="1280160"/>
            <a:ext cx="7001691" cy="5146766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/>
              <a:t>Бешенство является неизлечимым заболеванием. Сразу после заражения для борьбы с недугом применяется антирабическая вакцина. Потому что, когда появляются симптомы, спасти человека уже нельзя. Специфического лечения этой болезни нет. Пациента просто помещают в отдельную палату и ограждают от раздражителей. Лечение только симптоматическое (большие дозы морфия, противосудорожные и снотворные препараты).</a:t>
            </a:r>
          </a:p>
          <a:p>
            <a:r>
              <a:rPr lang="ru-RU" sz="1800" dirty="0"/>
              <a:t>Единственный способ предотвратить бешенство и смерть зараженного им человека – своевременная (во время инкубационного периода) вакцинация с использованием сухой антирабической вакцины и антирабического иммуноглобулина. Место укуса обкалывают раствором антирабического иммуноглобулина (RIG) в дозе 20 МЕ/кг массы тела.</a:t>
            </a:r>
          </a:p>
          <a:p>
            <a:r>
              <a:rPr lang="ru-RU" sz="1800" dirty="0"/>
              <a:t>Схема антирабической вакцинации после контакта с животным – 0-й день (день обращения) – 3-й день – 7-й день – 14-й день – 30-й день – 90-й день. Если животное известно и не погибло от бешенства через 10 дней после нанесения укусов, курс вакцинации можно прекратить.</a:t>
            </a:r>
          </a:p>
          <a:p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20714"/>
          <a:stretch/>
        </p:blipFill>
        <p:spPr>
          <a:xfrm>
            <a:off x="7929154" y="2070462"/>
            <a:ext cx="3866606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2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6"/>
    </mc:Choice>
    <mc:Fallback xmlns="">
      <p:transition spd="slow" advTm="2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1416" y="274974"/>
            <a:ext cx="9491999" cy="7682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бешенства: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10788" y="1146087"/>
            <a:ext cx="4715691" cy="418697"/>
          </a:xfrm>
        </p:spPr>
        <p:txBody>
          <a:bodyPr>
            <a:normAutofit fontScale="92500"/>
          </a:bodyPr>
          <a:lstStyle/>
          <a:p>
            <a:r>
              <a:rPr lang="ru-RU" sz="2000" i="1" dirty="0"/>
              <a:t>Как предупредить инфицирование: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97280" y="1946366"/>
            <a:ext cx="4872446" cy="347472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/>
              <a:t>Избегать контактов </a:t>
            </a:r>
            <a:r>
              <a:rPr lang="ru-RU" sz="2000" b="1" dirty="0"/>
              <a:t>с дикими животными.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dirty="0"/>
              <a:t>Любое дикое или хищное животное потенциально опасно, даже, если выглядит спокойным, здоровым, миролюбивым и ласковым! Если Вы встретите в лесу лисицу, барсука - не берите их на руки, не гладьте, не кормите и не приносите домой!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428" y="1043190"/>
            <a:ext cx="5373189" cy="4867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93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4"/>
    </mc:Choice>
    <mc:Fallback xmlns="">
      <p:transition spd="slow" advTm="1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build="p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365126"/>
            <a:ext cx="5248141" cy="536396"/>
          </a:xfrm>
        </p:spPr>
        <p:txBody>
          <a:bodyPr>
            <a:norm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бешенства: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24297" y="1423851"/>
            <a:ext cx="5443266" cy="467650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2. Соблюдайте правила содержания домашних животных. </a:t>
            </a:r>
          </a:p>
          <a:p>
            <a:pPr marL="0" indent="0" algn="just">
              <a:buNone/>
            </a:pPr>
            <a:r>
              <a:rPr lang="ru-RU" dirty="0"/>
              <a:t>Зарегистрируйте питомца в ветеринарной станции по борьбе с болезнями животных своего административного округа и ежегодно прививайте его против бешенства. Прививки против бешенства животным проводятся бесплатно.</a:t>
            </a:r>
          </a:p>
          <a:p>
            <a:pPr marL="0" indent="0" algn="just">
              <a:buNone/>
            </a:pPr>
            <a:r>
              <a:rPr lang="ru-RU" dirty="0"/>
              <a:t>Выводите собак на прогулки только на коротком поводке, а бойцовых или крупных собак - в наморднике. Оберегайте их от контактов с бездомными животными. Продавать, покупать собак и кошек, перевозить их разрешается только при наличии ветеринарного свидетельства.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167563" y="3878211"/>
            <a:ext cx="4338637" cy="6890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770" y="897491"/>
            <a:ext cx="4402955" cy="261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9703" y="3688552"/>
            <a:ext cx="4307022" cy="241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3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2"/>
    </mc:Choice>
    <mc:Fallback xmlns="">
      <p:transition spd="slow" advTm="2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67989" y="653142"/>
            <a:ext cx="8958850" cy="6531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бешенства: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19793" y="1776549"/>
            <a:ext cx="4911635" cy="36967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0" b="1" dirty="0" smtClean="0"/>
              <a:t>3</a:t>
            </a:r>
            <a:r>
              <a:rPr lang="ru-RU" sz="2100" b="1" dirty="0"/>
              <a:t>. Избегайте контактов с безнадзорными собаками и кошками</a:t>
            </a:r>
            <a:r>
              <a:rPr lang="ru-RU" sz="2100" b="1" dirty="0" smtClean="0"/>
              <a:t>!</a:t>
            </a:r>
          </a:p>
          <a:p>
            <a:pPr marL="0" indent="0">
              <a:buNone/>
            </a:pPr>
            <a:r>
              <a:rPr lang="ru-RU" sz="2100" dirty="0"/>
              <a:t>Не оставляйте детей без присмотра в местах, где могут находиться бездомные собаки или кошки. Разъясните детям, что опасно гладить, кормить, подпускать к себе незнакомых животных, они могут быть больны</a:t>
            </a:r>
            <a:r>
              <a:rPr lang="ru-RU" sz="16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251" y="490330"/>
            <a:ext cx="4405524" cy="283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8381"/>
          <a:stretch/>
        </p:blipFill>
        <p:spPr>
          <a:xfrm>
            <a:off x="6936377" y="3487783"/>
            <a:ext cx="4379398" cy="266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50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6"/>
    </mc:Choice>
    <mc:Fallback xmlns="">
      <p:transition spd="slow" advTm="14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3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9|1.1|1.3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|0.5|0.9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1.1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|1.2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1.1|1.1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1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1.1|1.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3.2|2.1|1.2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1.3|1.1|5.3|2.3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0.9|0.7|1.4|0.9"/>
</p:tagLst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525</TotalTime>
  <Words>756</Words>
  <Application>Microsoft Office PowerPoint</Application>
  <PresentationFormat>Широкоэкранный</PresentationFormat>
  <Paragraphs>33</Paragraphs>
  <Slides>13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Причины появления бешенства:</vt:lpstr>
      <vt:lpstr>Презентация PowerPoint</vt:lpstr>
      <vt:lpstr>Симптомы:</vt:lpstr>
      <vt:lpstr>Лечение:</vt:lpstr>
      <vt:lpstr>Профилактика бешенства:</vt:lpstr>
      <vt:lpstr>Профилактика бешенства:</vt:lpstr>
      <vt:lpstr>Профилактика бешенства:</vt:lpstr>
      <vt:lpstr>Профилактика бешенства:</vt:lpstr>
      <vt:lpstr>Профилактика бешенства:</vt:lpstr>
      <vt:lpstr>Вакцину не вводят в следующих случаях:  - если ранение было нанесено птицей (не хищником!); - если в результате укуса не была повреждена кожа (через плотную ткань); - если был контакт с человеком, зараженным бешенством; - если был укус животного, но животное не погибло спустя 10 дней после контакта (инкубационный период у теплокровных животных составляет до 10 дней, после чего животное погибает в случае заражения бешенством).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автономное профессиональное образовательное учреждение  «Казанский медицинский колледж»</dc:title>
  <dc:creator>asus</dc:creator>
  <cp:lastModifiedBy>user</cp:lastModifiedBy>
  <cp:revision>22</cp:revision>
  <dcterms:created xsi:type="dcterms:W3CDTF">2021-09-26T11:42:23Z</dcterms:created>
  <dcterms:modified xsi:type="dcterms:W3CDTF">2021-12-01T10:03:13Z</dcterms:modified>
</cp:coreProperties>
</file>