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64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18.06.2024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18.06.2024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18.06.2024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18.06.2024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18.06.2024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18.06.2024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18.06.2024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18.06.2024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18.06.2024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4C71EC6-210F-42DE-9C53-41977AD35B3D}" type="datetimeFigureOut">
              <a:rPr lang="ru-RU" smtClean="0"/>
              <a:pPr/>
              <a:t>18.06.2024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332657"/>
            <a:ext cx="7772400" cy="576064"/>
          </a:xfrm>
        </p:spPr>
        <p:txBody>
          <a:bodyPr>
            <a:normAutofit/>
          </a:bodyPr>
          <a:lstStyle/>
          <a:p>
            <a:pPr algn="ctr"/>
            <a:r>
              <a:rPr lang="ru-RU" sz="1800" dirty="0"/>
              <a:t>Г</a:t>
            </a:r>
            <a:r>
              <a:rPr lang="ru-RU" sz="1800" dirty="0" smtClean="0"/>
              <a:t>КОУ </a:t>
            </a:r>
            <a:r>
              <a:rPr lang="ru-RU" sz="1800" dirty="0" smtClean="0"/>
              <a:t>«СКОШИ»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504" y="1484784"/>
            <a:ext cx="8712968" cy="5112568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ru-RU" sz="216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Круглый стол</a:t>
            </a:r>
          </a:p>
          <a:p>
            <a:pPr algn="ctr"/>
            <a:r>
              <a:rPr lang="ru-RU" sz="216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«Береги здоровье смолоду»</a:t>
            </a:r>
          </a:p>
          <a:p>
            <a:pPr algn="ctr"/>
            <a:endParaRPr lang="ru-RU" sz="17600" i="1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endParaRPr lang="ru-RU" sz="17600" i="1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ru-RU" sz="8000" dirty="0" smtClean="0"/>
              <a:t>                                                            Выполнил: учитель Булыгина С.А.</a:t>
            </a:r>
          </a:p>
          <a:p>
            <a:endParaRPr lang="ru-RU" sz="8000" dirty="0"/>
          </a:p>
          <a:p>
            <a:endParaRPr lang="ru-RU" sz="6000" dirty="0" smtClean="0"/>
          </a:p>
          <a:p>
            <a:endParaRPr lang="ru-RU" sz="6000" dirty="0"/>
          </a:p>
          <a:p>
            <a:endParaRPr lang="ru-RU" sz="6000" dirty="0" smtClean="0"/>
          </a:p>
          <a:p>
            <a:endParaRPr lang="ru-RU" sz="6000" dirty="0"/>
          </a:p>
          <a:p>
            <a:pPr algn="ctr"/>
            <a:r>
              <a:rPr lang="ru-RU" sz="6000" dirty="0" smtClean="0"/>
              <a:t>2024 </a:t>
            </a:r>
            <a:r>
              <a:rPr lang="ru-RU" sz="6000" dirty="0" smtClean="0"/>
              <a:t>год</a:t>
            </a:r>
          </a:p>
          <a:p>
            <a:endParaRPr lang="ru-RU" b="1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3286124"/>
            <a:ext cx="2786082" cy="2590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208168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14348" y="1285860"/>
            <a:ext cx="8136904" cy="4572032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ru-RU" sz="2400" b="1" i="1" dirty="0" err="1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Натуропатия</a:t>
            </a:r>
            <a:r>
              <a:rPr lang="ru-RU" sz="2400" b="1" i="1" dirty="0" smtClean="0">
                <a:ln w="12700">
                  <a:solidFill>
                    <a:srgbClr val="FFC00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- диета, соответствующая определенной группе крови.</a:t>
            </a:r>
            <a:endParaRPr lang="ru-RU" sz="2400" dirty="0" smtClean="0"/>
          </a:p>
          <a:p>
            <a:pPr marL="18288" indent="0">
              <a:buNone/>
            </a:pPr>
            <a:r>
              <a:rPr lang="ru-RU" sz="2000" dirty="0" smtClean="0"/>
              <a:t>1 группа -  употребление мясных продуктов;</a:t>
            </a:r>
          </a:p>
          <a:p>
            <a:pPr marL="18288" indent="0">
              <a:buNone/>
            </a:pPr>
            <a:r>
              <a:rPr lang="ru-RU" sz="2000" dirty="0" smtClean="0"/>
              <a:t>2 группа -  предпочтительнее злаковая диета;   3 группа – молочно – злаковая диета;</a:t>
            </a:r>
          </a:p>
          <a:p>
            <a:pPr marL="18288" indent="0">
              <a:buNone/>
            </a:pPr>
            <a:r>
              <a:rPr lang="ru-RU" sz="2000" dirty="0" smtClean="0"/>
              <a:t>4 группа – смешанная.</a:t>
            </a:r>
          </a:p>
          <a:p>
            <a:pPr marL="18288" indent="0">
              <a:buNone/>
            </a:pPr>
            <a:r>
              <a:rPr lang="ru-RU" sz="2400" b="1" i="1" dirty="0" smtClean="0">
                <a:ln w="12700">
                  <a:solidFill>
                    <a:srgbClr val="C0000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Вегетарианство</a:t>
            </a:r>
            <a:r>
              <a:rPr lang="ru-RU" sz="2400" b="1" i="1" dirty="0" smtClean="0">
                <a:ln w="12700">
                  <a:solidFill>
                    <a:srgbClr val="FFC00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– употребление в пищу овощей, зелени, фруктов.</a:t>
            </a:r>
          </a:p>
          <a:p>
            <a:pPr marL="18288" indent="0">
              <a:buNone/>
            </a:pPr>
            <a:r>
              <a:rPr lang="ru-RU" sz="2400" b="1" i="1" dirty="0" smtClean="0">
                <a:ln w="12700">
                  <a:solidFill>
                    <a:srgbClr val="C0000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Раздельное питание </a:t>
            </a:r>
            <a:r>
              <a:rPr lang="ru-RU" sz="2400" b="1" i="1" dirty="0" smtClean="0">
                <a:ln w="12700">
                  <a:solidFill>
                    <a:srgbClr val="FFC00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– употребление раздельно растительных и животных продуктов.</a:t>
            </a: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187624" y="214290"/>
            <a:ext cx="7543800" cy="1285884"/>
          </a:xfrm>
        </p:spPr>
        <p:txBody>
          <a:bodyPr/>
          <a:lstStyle/>
          <a:p>
            <a:pPr algn="ctr"/>
            <a:r>
              <a:rPr lang="ru-RU" sz="3600" dirty="0" smtClean="0"/>
              <a:t>Существуют три системы питания</a:t>
            </a:r>
            <a:r>
              <a:rPr lang="ru-RU" sz="2800" dirty="0" smtClean="0"/>
              <a:t>:</a:t>
            </a:r>
            <a:endParaRPr lang="ru-RU" sz="2800" b="1" i="1" dirty="0">
              <a:ln w="12700">
                <a:solidFill>
                  <a:srgbClr val="FFC000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208833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475656" y="1988840"/>
            <a:ext cx="7025434" cy="338437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Белки             Нейтральные          Углеводы</a:t>
            </a:r>
          </a:p>
          <a:p>
            <a:pPr>
              <a:buNone/>
            </a:pPr>
            <a:r>
              <a:rPr lang="ru-RU" sz="2400" dirty="0" smtClean="0"/>
              <a:t>                            продукты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бобовые         зелень                         картофель</a:t>
            </a:r>
          </a:p>
          <a:p>
            <a:pPr>
              <a:buNone/>
            </a:pPr>
            <a:r>
              <a:rPr lang="ru-RU" dirty="0" smtClean="0"/>
              <a:t>бульоны        специи                        крупы</a:t>
            </a:r>
          </a:p>
          <a:p>
            <a:pPr>
              <a:buNone/>
            </a:pPr>
            <a:r>
              <a:rPr lang="ru-RU" dirty="0" smtClean="0"/>
              <a:t>мясо               соки                             хлеб</a:t>
            </a:r>
          </a:p>
          <a:p>
            <a:pPr>
              <a:buNone/>
            </a:pPr>
            <a:r>
              <a:rPr lang="ru-RU" dirty="0" smtClean="0"/>
              <a:t>орехи             сухофрукты               варенье</a:t>
            </a:r>
          </a:p>
          <a:p>
            <a:pPr>
              <a:buNone/>
            </a:pPr>
            <a:r>
              <a:rPr lang="ru-RU" dirty="0" smtClean="0"/>
              <a:t>рыба              фрукты                        сахар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43800" cy="1224136"/>
          </a:xfrm>
        </p:spPr>
        <p:txBody>
          <a:bodyPr/>
          <a:lstStyle/>
          <a:p>
            <a:pPr algn="ctr"/>
            <a:r>
              <a:rPr lang="ru-RU" sz="4000" b="1" i="1" dirty="0" smtClean="0">
                <a:ln w="12700">
                  <a:solidFill>
                    <a:srgbClr val="FFC00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Состав продуктов</a:t>
            </a:r>
            <a:endParaRPr lang="ru-RU" sz="4000" b="1" i="1" dirty="0">
              <a:ln w="12700">
                <a:solidFill>
                  <a:srgbClr val="FFC000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413886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86380" y="1142984"/>
            <a:ext cx="1785950" cy="1500198"/>
          </a:xfrm>
        </p:spPr>
        <p:txBody>
          <a:bodyPr/>
          <a:lstStyle/>
          <a:p>
            <a:pPr algn="ctr"/>
            <a:endParaRPr lang="ru-RU" sz="3600" b="1" i="1" dirty="0">
              <a:ln w="12700">
                <a:solidFill>
                  <a:srgbClr val="FFC000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4" name="Рисунок 3" descr="Картинки по запросу здоровое питание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428604"/>
            <a:ext cx="3571900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Картинки по запросу раздельное питание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428604"/>
            <a:ext cx="3571900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Содержимое 5" descr="Картинки по запросу здоровый образ жизни"/>
          <p:cNvPicPr>
            <a:picLocks noGrp="1"/>
          </p:cNvPicPr>
          <p:nvPr>
            <p:ph idx="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714348" y="3786190"/>
            <a:ext cx="3643338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Картинки по запросу здоровое питание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57752" y="3786190"/>
            <a:ext cx="3571900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01334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428604"/>
            <a:ext cx="8105553" cy="221457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Здоровье – это та, вершина, на которую каждый должен  подняться сам.</a:t>
            </a:r>
            <a:endParaRPr lang="ru-RU" dirty="0"/>
          </a:p>
        </p:txBody>
      </p:sp>
      <p:pic>
        <p:nvPicPr>
          <p:cNvPr id="4" name="Содержимое 3" descr="Картинки по запросу здоровьесберегающие технологии картинки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357422" y="3429000"/>
            <a:ext cx="3857652" cy="2714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30358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960480"/>
          </a:xfrm>
        </p:spPr>
        <p:txBody>
          <a:bodyPr>
            <a:normAutofit/>
          </a:bodyPr>
          <a:lstStyle/>
          <a:p>
            <a:pPr marL="18288" indent="0" algn="ctr">
              <a:buNone/>
            </a:pPr>
            <a:r>
              <a:rPr lang="ru-RU" sz="3600" dirty="0"/>
              <a:t>на 10 % </a:t>
            </a:r>
            <a:r>
              <a:rPr lang="ru-RU" sz="3600" dirty="0" smtClean="0"/>
              <a:t>- от </a:t>
            </a:r>
            <a:r>
              <a:rPr lang="ru-RU" sz="3600" dirty="0"/>
              <a:t>качества медицинского обслуживания;</a:t>
            </a:r>
            <a:br>
              <a:rPr lang="ru-RU" sz="3600" dirty="0"/>
            </a:br>
            <a:r>
              <a:rPr lang="ru-RU" sz="3600" dirty="0"/>
              <a:t>на 20 </a:t>
            </a:r>
            <a:r>
              <a:rPr lang="ru-RU" sz="3600" dirty="0" smtClean="0"/>
              <a:t>% -  </a:t>
            </a:r>
            <a:r>
              <a:rPr lang="ru-RU" sz="3600" dirty="0"/>
              <a:t>от наследственности;</a:t>
            </a:r>
            <a:br>
              <a:rPr lang="ru-RU" sz="3600" dirty="0"/>
            </a:br>
            <a:r>
              <a:rPr lang="ru-RU" sz="3600" dirty="0"/>
              <a:t>на 50 </a:t>
            </a:r>
            <a:r>
              <a:rPr lang="ru-RU" sz="3600" dirty="0" smtClean="0"/>
              <a:t>% - от </a:t>
            </a:r>
            <a:r>
              <a:rPr lang="ru-RU" sz="3600" dirty="0"/>
              <a:t>образа жизни;</a:t>
            </a:r>
            <a:br>
              <a:rPr lang="ru-RU" sz="3600" dirty="0"/>
            </a:br>
            <a:r>
              <a:rPr lang="ru-RU" sz="3600" dirty="0"/>
              <a:t>на 20 </a:t>
            </a:r>
            <a:r>
              <a:rPr lang="ru-RU" sz="3600" dirty="0" smtClean="0"/>
              <a:t>% -  </a:t>
            </a:r>
            <a:r>
              <a:rPr lang="ru-RU" sz="3600" dirty="0"/>
              <a:t>от состояния окружающей среды.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2636912"/>
          </a:xfrm>
        </p:spPr>
        <p:txBody>
          <a:bodyPr>
            <a:noAutofit/>
          </a:bodyPr>
          <a:lstStyle/>
          <a:p>
            <a:pPr algn="ctr"/>
            <a:r>
              <a:rPr lang="ru-RU" sz="28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По данным Всемирной организации здравоохранения</a:t>
            </a:r>
            <a:br>
              <a:rPr lang="ru-RU" sz="28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sz="28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здоровье человека зависит:</a:t>
            </a:r>
            <a:br>
              <a:rPr lang="ru-RU" sz="28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sz="28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ru-RU" sz="28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966084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988840"/>
            <a:ext cx="7474024" cy="4104456"/>
          </a:xfrm>
        </p:spPr>
        <p:txBody>
          <a:bodyPr>
            <a:normAutofit/>
          </a:bodyPr>
          <a:lstStyle/>
          <a:p>
            <a:pPr marL="18288" indent="0" algn="ctr">
              <a:buNone/>
            </a:pPr>
            <a:r>
              <a:rPr lang="ru-RU" sz="2800" dirty="0" smtClean="0">
                <a:effectLst/>
              </a:rPr>
              <a:t>Гиппократ и Авиценна, Пастер и Мечников и еще десятки ученых мира, говорили о единстве здоровья тела и духа, гармоничном развитии человека.</a:t>
            </a:r>
            <a:endParaRPr lang="ru-RU" sz="2800" dirty="0">
              <a:effectLst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7543800" cy="1412776"/>
          </a:xfrm>
        </p:spPr>
        <p:txBody>
          <a:bodyPr/>
          <a:lstStyle/>
          <a:p>
            <a:pPr algn="ctr"/>
            <a:r>
              <a:rPr lang="ru-RU" dirty="0" smtClean="0"/>
              <a:t>9/10 нашего счастья основаны на здоровье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8264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55576" y="260648"/>
            <a:ext cx="7903840" cy="2239658"/>
          </a:xfrm>
        </p:spPr>
        <p:txBody>
          <a:bodyPr/>
          <a:lstStyle/>
          <a:p>
            <a:pPr algn="ctr"/>
            <a:r>
              <a:rPr lang="ru-RU" dirty="0" smtClean="0">
                <a:effectLst/>
              </a:rPr>
              <a:t>Здоровье – это то, что мы мало ценим, но дороже всего платим.</a:t>
            </a:r>
            <a:endParaRPr lang="ru-RU" dirty="0">
              <a:effectLst/>
            </a:endParaRPr>
          </a:p>
        </p:txBody>
      </p:sp>
      <p:pic>
        <p:nvPicPr>
          <p:cNvPr id="4" name="Содержимое 3" descr="Картинки по запросу здоровьесберегающие технологии в школе картинки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00298" y="3214686"/>
            <a:ext cx="3714776" cy="2928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77875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2780928"/>
            <a:ext cx="8136904" cy="3744416"/>
          </a:xfrm>
        </p:spPr>
        <p:txBody>
          <a:bodyPr/>
          <a:lstStyle/>
          <a:p>
            <a:pPr marL="18288" indent="0">
              <a:buNone/>
            </a:pPr>
            <a:r>
              <a:rPr lang="ru-RU" sz="2800" b="1" u="sng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Дуоденит</a:t>
            </a:r>
            <a:r>
              <a:rPr lang="ru-RU" sz="2800" dirty="0" smtClean="0">
                <a:effectLst/>
              </a:rPr>
              <a:t>-воспаление двенадцатиперстной кишки.</a:t>
            </a:r>
          </a:p>
          <a:p>
            <a:pPr marL="18288" indent="0">
              <a:buNone/>
            </a:pPr>
            <a:r>
              <a:rPr lang="ru-RU" sz="2800" b="1" u="sng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Колит</a:t>
            </a:r>
            <a:r>
              <a:rPr lang="ru-RU" sz="2800" b="1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sz="2800" dirty="0" smtClean="0">
                <a:effectLst/>
              </a:rPr>
              <a:t>– воспаление слизистой оболочки толстой кишки.</a:t>
            </a:r>
          </a:p>
          <a:p>
            <a:pPr marL="18288" indent="0">
              <a:buNone/>
            </a:pPr>
            <a:r>
              <a:rPr lang="ru-RU" sz="2800" b="1" u="sng" dirty="0" smtClean="0">
                <a:ln w="12700">
                  <a:solidFill>
                    <a:srgbClr val="C0000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Метеоризм</a:t>
            </a:r>
            <a:r>
              <a:rPr lang="ru-RU" sz="2800" dirty="0" smtClean="0">
                <a:ln>
                  <a:solidFill>
                    <a:srgbClr val="C00000"/>
                  </a:solidFill>
                </a:ln>
                <a:effectLst/>
              </a:rPr>
              <a:t> </a:t>
            </a:r>
            <a:r>
              <a:rPr lang="ru-RU" sz="2800" dirty="0" smtClean="0">
                <a:effectLst/>
              </a:rPr>
              <a:t>– вздутие живота.</a:t>
            </a:r>
          </a:p>
          <a:p>
            <a:pPr marL="18288" indent="0">
              <a:buNone/>
            </a:pPr>
            <a:r>
              <a:rPr lang="ru-RU" sz="2800" b="1" u="sng" dirty="0" smtClean="0">
                <a:ln w="12700">
                  <a:solidFill>
                    <a:srgbClr val="C0000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Гастрит </a:t>
            </a:r>
            <a:r>
              <a:rPr lang="ru-RU" sz="2800" dirty="0" smtClean="0">
                <a:effectLst/>
              </a:rPr>
              <a:t>- </a:t>
            </a:r>
            <a:r>
              <a:rPr lang="ru-RU" sz="2800" b="1" dirty="0" smtClean="0">
                <a:effectLst/>
              </a:rPr>
              <a:t> </a:t>
            </a:r>
            <a:r>
              <a:rPr lang="ru-RU" sz="2800" dirty="0" smtClean="0">
                <a:effectLst/>
              </a:rPr>
              <a:t>воспаление кишечника.</a:t>
            </a:r>
          </a:p>
          <a:p>
            <a:pPr marL="18288" indent="0">
              <a:buNone/>
            </a:pPr>
            <a:endParaRPr lang="ru-RU" dirty="0" smtClean="0">
              <a:effectLst/>
            </a:endParaRPr>
          </a:p>
          <a:p>
            <a:pPr marL="18288" indent="0">
              <a:buNone/>
            </a:pPr>
            <a:endParaRPr lang="ru-RU" dirty="0">
              <a:effectLst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404664"/>
            <a:ext cx="7543800" cy="1944216"/>
          </a:xfrm>
        </p:spPr>
        <p:txBody>
          <a:bodyPr/>
          <a:lstStyle/>
          <a:p>
            <a:pPr algn="ctr"/>
            <a:r>
              <a:rPr lang="ru-RU" sz="4000" dirty="0" smtClean="0">
                <a:effectLst/>
              </a:rPr>
              <a:t>Детские заболевания, связанные с неправильным питанием:</a:t>
            </a:r>
            <a:endParaRPr lang="ru-RU" sz="40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96434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59632" y="404664"/>
            <a:ext cx="7327776" cy="1656184"/>
          </a:xfrm>
        </p:spPr>
        <p:txBody>
          <a:bodyPr/>
          <a:lstStyle/>
          <a:p>
            <a:r>
              <a:rPr lang="ru-RU" sz="5400" dirty="0"/>
              <a:t>Питание и здоровье</a:t>
            </a:r>
            <a:br>
              <a:rPr lang="ru-RU" sz="5400" dirty="0"/>
            </a:br>
            <a:endParaRPr lang="ru-RU" dirty="0"/>
          </a:p>
        </p:txBody>
      </p:sp>
      <p:pic>
        <p:nvPicPr>
          <p:cNvPr id="4" name="Содержимое 3" descr="Картинки по запросу здоровое питание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00232" y="1928802"/>
            <a:ext cx="4786346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706560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4797152"/>
            <a:ext cx="7632848" cy="1497359"/>
          </a:xfrm>
        </p:spPr>
        <p:txBody>
          <a:bodyPr/>
          <a:lstStyle/>
          <a:p>
            <a:pPr marL="18288" indent="0" algn="ctr">
              <a:buNone/>
            </a:pPr>
            <a:r>
              <a:rPr lang="ru-RU" dirty="0" smtClean="0">
                <a:effectLst/>
              </a:rPr>
              <a:t>Лунин Николай Иванович (1853-1937) советский педиатр, доктор медицинских наук, основоположник учения о витаминах .</a:t>
            </a:r>
            <a:endParaRPr lang="ru-RU" dirty="0">
              <a:effectLst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915816" y="908720"/>
            <a:ext cx="3024336" cy="252028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 descr="Nikolai Lunin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571480"/>
            <a:ext cx="3714776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199701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57224" y="428604"/>
            <a:ext cx="7543800" cy="857256"/>
          </a:xfrm>
        </p:spPr>
        <p:txBody>
          <a:bodyPr/>
          <a:lstStyle/>
          <a:p>
            <a:pPr algn="ctr"/>
            <a:endParaRPr lang="ru-RU" dirty="0"/>
          </a:p>
        </p:txBody>
      </p:sp>
      <p:pic>
        <p:nvPicPr>
          <p:cNvPr id="4" name="Содержимое 3" descr="Картинки по запросу правильное питание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57224" y="357166"/>
            <a:ext cx="7715304" cy="528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854978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133</TotalTime>
  <Words>229</Words>
  <Application>Microsoft Office PowerPoint</Application>
  <PresentationFormat>Экран (4:3)</PresentationFormat>
  <Paragraphs>41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Базовая</vt:lpstr>
      <vt:lpstr>ГКОУ «СКОШИ»</vt:lpstr>
      <vt:lpstr>Здоровье – это та, вершина, на которую каждый должен  подняться сам.</vt:lpstr>
      <vt:lpstr>По данным Всемирной организации здравоохранения здоровье человека зависит:  </vt:lpstr>
      <vt:lpstr>9/10 нашего счастья основаны на здоровье</vt:lpstr>
      <vt:lpstr>Здоровье – это то, что мы мало ценим, но дороже всего платим.</vt:lpstr>
      <vt:lpstr>Детские заболевания, связанные с неправильным питанием:</vt:lpstr>
      <vt:lpstr>Питание и здоровье </vt:lpstr>
      <vt:lpstr>Презентация PowerPoint</vt:lpstr>
      <vt:lpstr>Презентация PowerPoint</vt:lpstr>
      <vt:lpstr>Существуют три системы питания:</vt:lpstr>
      <vt:lpstr>Состав продуктов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МКСКОУ «СКОШИ VI ВИДА»</dc:title>
  <dc:creator>4</dc:creator>
  <cp:lastModifiedBy>олег</cp:lastModifiedBy>
  <cp:revision>26</cp:revision>
  <dcterms:created xsi:type="dcterms:W3CDTF">2015-03-06T07:17:16Z</dcterms:created>
  <dcterms:modified xsi:type="dcterms:W3CDTF">2024-06-18T04:16:41Z</dcterms:modified>
</cp:coreProperties>
</file>