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3" r:id="rId3"/>
    <p:sldId id="345" r:id="rId4"/>
    <p:sldId id="344" r:id="rId5"/>
    <p:sldId id="257" r:id="rId6"/>
    <p:sldId id="303" r:id="rId7"/>
    <p:sldId id="263" r:id="rId8"/>
    <p:sldId id="280" r:id="rId9"/>
    <p:sldId id="348" r:id="rId10"/>
    <p:sldId id="298" r:id="rId11"/>
    <p:sldId id="264" r:id="rId12"/>
    <p:sldId id="284" r:id="rId13"/>
    <p:sldId id="287" r:id="rId14"/>
    <p:sldId id="265" r:id="rId15"/>
    <p:sldId id="288" r:id="rId16"/>
    <p:sldId id="266" r:id="rId17"/>
    <p:sldId id="302" r:id="rId18"/>
    <p:sldId id="267" r:id="rId19"/>
    <p:sldId id="290" r:id="rId20"/>
    <p:sldId id="269" r:id="rId21"/>
    <p:sldId id="268" r:id="rId22"/>
    <p:sldId id="270" r:id="rId23"/>
    <p:sldId id="292" r:id="rId24"/>
    <p:sldId id="351" r:id="rId25"/>
    <p:sldId id="350" r:id="rId26"/>
    <p:sldId id="358" r:id="rId27"/>
    <p:sldId id="309" r:id="rId28"/>
    <p:sldId id="271" r:id="rId29"/>
    <p:sldId id="272" r:id="rId30"/>
    <p:sldId id="320" r:id="rId31"/>
    <p:sldId id="323" r:id="rId32"/>
    <p:sldId id="324" r:id="rId33"/>
    <p:sldId id="327" r:id="rId34"/>
    <p:sldId id="334" r:id="rId35"/>
    <p:sldId id="328" r:id="rId36"/>
    <p:sldId id="330" r:id="rId37"/>
    <p:sldId id="332" r:id="rId38"/>
    <p:sldId id="336" r:id="rId39"/>
    <p:sldId id="335" r:id="rId40"/>
    <p:sldId id="338" r:id="rId41"/>
    <p:sldId id="341" r:id="rId42"/>
    <p:sldId id="340" r:id="rId43"/>
    <p:sldId id="356" r:id="rId44"/>
    <p:sldId id="360" r:id="rId45"/>
    <p:sldId id="362" r:id="rId46"/>
    <p:sldId id="308" r:id="rId4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CD03"/>
    <a:srgbClr val="00AC00"/>
    <a:srgbClr val="99FF66"/>
    <a:srgbClr val="006600"/>
    <a:srgbClr val="008A00"/>
    <a:srgbClr val="00C000"/>
    <a:srgbClr val="31A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6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gi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5128" name="Freeform 8"/>
          <p:cNvSpPr>
            <a:spLocks/>
          </p:cNvSpPr>
          <p:nvPr userDrawn="1"/>
        </p:nvSpPr>
        <p:spPr bwMode="ltGray">
          <a:xfrm>
            <a:off x="0" y="0"/>
            <a:ext cx="9144000" cy="6858000"/>
          </a:xfrm>
          <a:custGeom>
            <a:avLst/>
            <a:gdLst/>
            <a:ahLst/>
            <a:cxnLst>
              <a:cxn ang="0">
                <a:pos x="1488" y="0"/>
              </a:cxn>
              <a:cxn ang="0">
                <a:pos x="564" y="617"/>
              </a:cxn>
              <a:cxn ang="0">
                <a:pos x="0" y="1734"/>
              </a:cxn>
              <a:cxn ang="0">
                <a:pos x="0" y="4320"/>
              </a:cxn>
              <a:cxn ang="0">
                <a:pos x="5760" y="4320"/>
              </a:cxn>
              <a:cxn ang="0">
                <a:pos x="5760" y="0"/>
              </a:cxn>
              <a:cxn ang="0">
                <a:pos x="1488" y="0"/>
              </a:cxn>
            </a:cxnLst>
            <a:rect l="0" t="0" r="r" b="b"/>
            <a:pathLst>
              <a:path w="5760" h="4320">
                <a:moveTo>
                  <a:pt x="1488" y="0"/>
                </a:moveTo>
                <a:cubicBezTo>
                  <a:pt x="1093" y="94"/>
                  <a:pt x="670" y="476"/>
                  <a:pt x="564" y="617"/>
                </a:cubicBezTo>
                <a:cubicBezTo>
                  <a:pt x="458" y="758"/>
                  <a:pt x="94" y="1117"/>
                  <a:pt x="0" y="1734"/>
                </a:cubicBezTo>
                <a:lnTo>
                  <a:pt x="0" y="4320"/>
                </a:lnTo>
                <a:lnTo>
                  <a:pt x="5760" y="4320"/>
                </a:lnTo>
                <a:lnTo>
                  <a:pt x="5760" y="0"/>
                </a:lnTo>
                <a:lnTo>
                  <a:pt x="1488" y="0"/>
                </a:lnTo>
                <a:close/>
              </a:path>
            </a:pathLst>
          </a:custGeom>
          <a:gradFill rotWithShape="1">
            <a:gsLst>
              <a:gs pos="0">
                <a:schemeClr val="accent1">
                  <a:alpha val="39000"/>
                </a:schemeClr>
              </a:gs>
              <a:gs pos="100000">
                <a:schemeClr val="accent1">
                  <a:gamma/>
                  <a:tint val="0"/>
                  <a:invGamma/>
                </a:schemeClr>
              </a:gs>
            </a:gsLst>
            <a:lin ang="2700000" scaled="1"/>
          </a:gradFill>
          <a:ln w="9525">
            <a:noFill/>
            <a:round/>
            <a:headEnd/>
            <a:tailEnd/>
          </a:ln>
          <a:effectLst/>
        </p:spPr>
        <p:txBody>
          <a:bodyPr/>
          <a:lstStyle/>
          <a:p>
            <a:endParaRPr lang="ru-RU"/>
          </a:p>
        </p:txBody>
      </p:sp>
      <p:grpSp>
        <p:nvGrpSpPr>
          <p:cNvPr id="5166" name="Group 46"/>
          <p:cNvGrpSpPr>
            <a:grpSpLocks/>
          </p:cNvGrpSpPr>
          <p:nvPr userDrawn="1"/>
        </p:nvGrpSpPr>
        <p:grpSpPr bwMode="auto">
          <a:xfrm rot="10800000">
            <a:off x="0" y="3657600"/>
            <a:ext cx="9144000" cy="3200400"/>
            <a:chOff x="0" y="0"/>
            <a:chExt cx="5760" cy="2016"/>
          </a:xfrm>
        </p:grpSpPr>
        <p:pic>
          <p:nvPicPr>
            <p:cNvPr id="5167" name="Picture 47" descr="7"/>
            <p:cNvPicPr>
              <a:picLocks noChangeAspect="1" noChangeArrowheads="1"/>
            </p:cNvPicPr>
            <p:nvPr/>
          </p:nvPicPr>
          <p:blipFill>
            <a:blip r:embed="rId2"/>
            <a:srcRect/>
            <a:stretch>
              <a:fillRect/>
            </a:stretch>
          </p:blipFill>
          <p:spPr bwMode="auto">
            <a:xfrm>
              <a:off x="0" y="0"/>
              <a:ext cx="5760" cy="2016"/>
            </a:xfrm>
            <a:prstGeom prst="rect">
              <a:avLst/>
            </a:prstGeom>
            <a:noFill/>
          </p:spPr>
        </p:pic>
        <p:pic>
          <p:nvPicPr>
            <p:cNvPr id="5168" name="Picture 48" descr="04"/>
            <p:cNvPicPr>
              <a:picLocks noChangeAspect="1" noChangeArrowheads="1"/>
            </p:cNvPicPr>
            <p:nvPr/>
          </p:nvPicPr>
          <p:blipFill>
            <a:blip r:embed="rId3"/>
            <a:srcRect/>
            <a:stretch>
              <a:fillRect/>
            </a:stretch>
          </p:blipFill>
          <p:spPr bwMode="auto">
            <a:xfrm>
              <a:off x="3360" y="0"/>
              <a:ext cx="858" cy="733"/>
            </a:xfrm>
            <a:prstGeom prst="rect">
              <a:avLst/>
            </a:prstGeom>
            <a:noFill/>
          </p:spPr>
        </p:pic>
      </p:grpSp>
      <p:pic>
        <p:nvPicPr>
          <p:cNvPr id="5130" name="Picture 10" descr="123"/>
          <p:cNvPicPr>
            <a:picLocks noChangeAspect="1" noChangeArrowheads="1"/>
          </p:cNvPicPr>
          <p:nvPr userDrawn="1"/>
        </p:nvPicPr>
        <p:blipFill>
          <a:blip r:embed="rId4" cstate="print"/>
          <a:srcRect/>
          <a:stretch>
            <a:fillRect/>
          </a:stretch>
        </p:blipFill>
        <p:spPr bwMode="gray">
          <a:xfrm>
            <a:off x="152400" y="228600"/>
            <a:ext cx="1676400" cy="1163638"/>
          </a:xfrm>
          <a:prstGeom prst="rect">
            <a:avLst/>
          </a:prstGeom>
          <a:noFill/>
          <a:effectLst>
            <a:outerShdw dist="107763" dir="2700000" algn="ctr" rotWithShape="0">
              <a:srgbClr val="808080">
                <a:alpha val="50000"/>
              </a:srgbClr>
            </a:outerShdw>
          </a:effectLst>
        </p:spPr>
      </p:pic>
      <p:pic>
        <p:nvPicPr>
          <p:cNvPr id="5154" name="Picture 34" descr="water_2"/>
          <p:cNvPicPr>
            <a:picLocks noChangeAspect="1" noChangeArrowheads="1"/>
          </p:cNvPicPr>
          <p:nvPr userDrawn="1"/>
        </p:nvPicPr>
        <p:blipFill>
          <a:blip r:embed="rId5"/>
          <a:srcRect/>
          <a:stretch>
            <a:fillRect/>
          </a:stretch>
        </p:blipFill>
        <p:spPr bwMode="auto">
          <a:xfrm>
            <a:off x="1295400" y="914400"/>
            <a:ext cx="381000" cy="234950"/>
          </a:xfrm>
          <a:prstGeom prst="rect">
            <a:avLst/>
          </a:prstGeom>
          <a:noFill/>
        </p:spPr>
      </p:pic>
      <p:pic>
        <p:nvPicPr>
          <p:cNvPr id="5160" name="Picture 40" descr="fire14"/>
          <p:cNvPicPr>
            <a:picLocks noChangeAspect="1" noChangeArrowheads="1" noCrop="1"/>
          </p:cNvPicPr>
          <p:nvPr userDrawn="1"/>
        </p:nvPicPr>
        <p:blipFill>
          <a:blip r:embed="rId6"/>
          <a:srcRect/>
          <a:stretch>
            <a:fillRect/>
          </a:stretch>
        </p:blipFill>
        <p:spPr bwMode="auto">
          <a:xfrm>
            <a:off x="1295400" y="762000"/>
            <a:ext cx="533400" cy="533400"/>
          </a:xfrm>
          <a:prstGeom prst="rect">
            <a:avLst/>
          </a:prstGeom>
          <a:noFill/>
        </p:spPr>
      </p:pic>
      <p:sp>
        <p:nvSpPr>
          <p:cNvPr id="5161" name="Rectangle 41"/>
          <p:cNvSpPr>
            <a:spLocks noGrp="1" noChangeArrowheads="1"/>
          </p:cNvSpPr>
          <p:nvPr>
            <p:ph type="ctrTitle" sz="quarter"/>
          </p:nvPr>
        </p:nvSpPr>
        <p:spPr>
          <a:xfrm>
            <a:off x="685800" y="2130425"/>
            <a:ext cx="7772400" cy="1470025"/>
          </a:xfrm>
        </p:spPr>
        <p:txBody>
          <a:bodyPr/>
          <a:lstStyle>
            <a:lvl1pPr>
              <a:defRPr/>
            </a:lvl1pPr>
          </a:lstStyle>
          <a:p>
            <a:r>
              <a:rPr lang="ru-RU"/>
              <a:t>Образец заголовка</a:t>
            </a:r>
          </a:p>
        </p:txBody>
      </p:sp>
      <p:sp>
        <p:nvSpPr>
          <p:cNvPr id="5162" name="Rectangle 42"/>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ru-RU"/>
              <a:t>Образец подзаголовка</a:t>
            </a:r>
          </a:p>
        </p:txBody>
      </p:sp>
      <p:sp>
        <p:nvSpPr>
          <p:cNvPr id="5163" name="Rectangle 43"/>
          <p:cNvSpPr>
            <a:spLocks noGrp="1" noChangeArrowheads="1"/>
          </p:cNvSpPr>
          <p:nvPr>
            <p:ph type="dt" sz="quarter" idx="2"/>
          </p:nvPr>
        </p:nvSpPr>
        <p:spPr/>
        <p:txBody>
          <a:bodyPr/>
          <a:lstStyle>
            <a:lvl1pPr>
              <a:defRPr/>
            </a:lvl1pPr>
          </a:lstStyle>
          <a:p>
            <a:endParaRPr lang="ru-RU"/>
          </a:p>
        </p:txBody>
      </p:sp>
      <p:sp>
        <p:nvSpPr>
          <p:cNvPr id="5164" name="Rectangle 44"/>
          <p:cNvSpPr>
            <a:spLocks noGrp="1" noChangeArrowheads="1"/>
          </p:cNvSpPr>
          <p:nvPr>
            <p:ph type="ftr" sz="quarter" idx="3"/>
          </p:nvPr>
        </p:nvSpPr>
        <p:spPr/>
        <p:txBody>
          <a:bodyPr/>
          <a:lstStyle>
            <a:lvl1pPr>
              <a:defRPr/>
            </a:lvl1pPr>
          </a:lstStyle>
          <a:p>
            <a:endParaRPr lang="ru-RU"/>
          </a:p>
        </p:txBody>
      </p:sp>
      <p:sp>
        <p:nvSpPr>
          <p:cNvPr id="5165" name="Rectangle 45"/>
          <p:cNvSpPr>
            <a:spLocks noGrp="1" noChangeArrowheads="1"/>
          </p:cNvSpPr>
          <p:nvPr>
            <p:ph type="sldNum" sz="quarter" idx="4"/>
          </p:nvPr>
        </p:nvSpPr>
        <p:spPr/>
        <p:txBody>
          <a:bodyPr/>
          <a:lstStyle>
            <a:lvl1pPr>
              <a:defRPr/>
            </a:lvl1pPr>
          </a:lstStyle>
          <a:p>
            <a:fld id="{D1AB69D8-B849-4E9F-A3B4-85FEA17D2F1F}" type="slidenum">
              <a:rPr lang="ru-RU"/>
              <a:pPr/>
              <a:t>‹#›</a:t>
            </a:fld>
            <a:endParaRPr lang="ru-RU"/>
          </a:p>
        </p:txBody>
      </p:sp>
      <p:pic>
        <p:nvPicPr>
          <p:cNvPr id="5171" name="Picture 51" descr="B_Fly26"/>
          <p:cNvPicPr>
            <a:picLocks noChangeAspect="1" noChangeArrowheads="1" noCrop="1"/>
          </p:cNvPicPr>
          <p:nvPr userDrawn="1"/>
        </p:nvPicPr>
        <p:blipFill>
          <a:blip r:embed="rId7">
            <a:lum bright="-12000" contrast="-100000"/>
            <a:grayscl/>
          </a:blip>
          <a:srcRect/>
          <a:stretch>
            <a:fillRect/>
          </a:stretch>
        </p:blipFill>
        <p:spPr bwMode="auto">
          <a:xfrm>
            <a:off x="609600" y="449263"/>
            <a:ext cx="990600" cy="892175"/>
          </a:xfrm>
          <a:prstGeom prst="rect">
            <a:avLst/>
          </a:prstGeom>
          <a:noFill/>
        </p:spPr>
      </p:pic>
      <p:pic>
        <p:nvPicPr>
          <p:cNvPr id="5172" name="Picture 52" descr="B_Fly26"/>
          <p:cNvPicPr>
            <a:picLocks noChangeAspect="1" noChangeArrowheads="1" noCrop="1"/>
          </p:cNvPicPr>
          <p:nvPr userDrawn="1"/>
        </p:nvPicPr>
        <p:blipFill>
          <a:blip r:embed="rId7"/>
          <a:srcRect/>
          <a:stretch>
            <a:fillRect/>
          </a:stretch>
        </p:blipFill>
        <p:spPr bwMode="auto">
          <a:xfrm>
            <a:off x="609600" y="381000"/>
            <a:ext cx="990600" cy="892175"/>
          </a:xfrm>
          <a:prstGeom prst="rect">
            <a:avLst/>
          </a:prstGeom>
          <a:noFill/>
        </p:spPr>
      </p:pic>
      <p:pic>
        <p:nvPicPr>
          <p:cNvPr id="5173" name="Picture 53" descr="bupestrid beetle 5"/>
          <p:cNvPicPr>
            <a:picLocks noChangeAspect="1" noChangeArrowheads="1"/>
          </p:cNvPicPr>
          <p:nvPr userDrawn="1"/>
        </p:nvPicPr>
        <p:blipFill>
          <a:blip r:embed="rId8"/>
          <a:srcRect/>
          <a:stretch>
            <a:fillRect/>
          </a:stretch>
        </p:blipFill>
        <p:spPr bwMode="auto">
          <a:xfrm>
            <a:off x="7467600" y="6259513"/>
            <a:ext cx="838200" cy="322262"/>
          </a:xfrm>
          <a:prstGeom prst="rect">
            <a:avLst/>
          </a:prstGeom>
          <a:noFill/>
          <a:effectLst>
            <a:outerShdw dist="107763" dir="2700000" algn="ctr" rotWithShape="0">
              <a:srgbClr val="808080">
                <a:alpha val="50000"/>
              </a:srgbClr>
            </a:outerShdw>
          </a:effectLst>
        </p:spPr>
      </p:pic>
      <p:pic>
        <p:nvPicPr>
          <p:cNvPr id="5175" name="Picture 55" descr="WB01292_"/>
          <p:cNvPicPr>
            <a:picLocks noChangeAspect="1" noChangeArrowheads="1"/>
          </p:cNvPicPr>
          <p:nvPr userDrawn="1"/>
        </p:nvPicPr>
        <p:blipFill>
          <a:blip r:embed="rId9"/>
          <a:srcRect/>
          <a:stretch>
            <a:fillRect/>
          </a:stretch>
        </p:blipFill>
        <p:spPr bwMode="auto">
          <a:xfrm>
            <a:off x="228600" y="5105400"/>
            <a:ext cx="400050" cy="400050"/>
          </a:xfrm>
          <a:prstGeom prst="rect">
            <a:avLst/>
          </a:prstGeom>
          <a:noFill/>
          <a:effectLst>
            <a:outerShdw dist="107763" dir="18900000" algn="ctr" rotWithShape="0">
              <a:srgbClr val="808080">
                <a:alpha val="50000"/>
              </a:srgbClr>
            </a:outerShdw>
          </a:effectLst>
        </p:spPr>
      </p:pic>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2E57C5B-436E-4C24-B17C-079ED6188596}" type="slidenum">
              <a:rPr lang="ru-RU"/>
              <a:pPr/>
              <a:t>‹#›</a:t>
            </a:fld>
            <a:endParaRPr lang="ru-RU"/>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B37D858-1D6D-4224-8789-551C65A2AF0E}" type="slidenum">
              <a:rPr lang="ru-RU"/>
              <a:pPr/>
              <a:t>‹#›</a:t>
            </a:fld>
            <a:endParaRPr lang="ru-RU"/>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92100"/>
            <a:ext cx="8229600" cy="57277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80698D0-57D5-462C-8A64-5A5258AC0F8A}" type="slidenum">
              <a:rPr lang="ru-RU"/>
              <a:pPr>
                <a:defRPr/>
              </a:pPr>
              <a:t>‹#›</a:t>
            </a:fld>
            <a:endParaRPr lang="ru-RU"/>
          </a:p>
        </p:txBody>
      </p:sp>
    </p:spTree>
    <p:extLst>
      <p:ext uri="{BB962C8B-B14F-4D97-AF65-F5344CB8AC3E}">
        <p14:creationId xmlns:p14="http://schemas.microsoft.com/office/powerpoint/2010/main" val="1449872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8"/>
          <p:cNvSpPr>
            <a:spLocks noGrp="1" noChangeArrowheads="1"/>
          </p:cNvSpPr>
          <p:nvPr>
            <p:ph type="dt" sz="half" idx="10"/>
          </p:nvPr>
        </p:nvSpPr>
        <p:spPr>
          <a:ln/>
        </p:spPr>
        <p:txBody>
          <a:bodyPr/>
          <a:lstStyle>
            <a:lvl1pPr>
              <a:defRPr/>
            </a:lvl1pPr>
          </a:lstStyle>
          <a:p>
            <a:pPr>
              <a:defRPr/>
            </a:pPr>
            <a:endParaRPr lang="ru-RU"/>
          </a:p>
        </p:txBody>
      </p:sp>
      <p:sp>
        <p:nvSpPr>
          <p:cNvPr id="7" name="Rectangle 9"/>
          <p:cNvSpPr>
            <a:spLocks noGrp="1" noChangeArrowheads="1"/>
          </p:cNvSpPr>
          <p:nvPr>
            <p:ph type="ftr" sz="quarter" idx="11"/>
          </p:nvPr>
        </p:nvSpPr>
        <p:spPr>
          <a:ln/>
        </p:spPr>
        <p:txBody>
          <a:bodyPr/>
          <a:lstStyle>
            <a:lvl1pPr>
              <a:defRPr/>
            </a:lvl1pPr>
          </a:lstStyle>
          <a:p>
            <a:pPr>
              <a:defRPr/>
            </a:pPr>
            <a:endParaRPr lang="ru-RU"/>
          </a:p>
        </p:txBody>
      </p:sp>
      <p:sp>
        <p:nvSpPr>
          <p:cNvPr id="8" name="Rectangle 10"/>
          <p:cNvSpPr>
            <a:spLocks noGrp="1" noChangeArrowheads="1"/>
          </p:cNvSpPr>
          <p:nvPr>
            <p:ph type="sldNum" sz="quarter" idx="12"/>
          </p:nvPr>
        </p:nvSpPr>
        <p:spPr>
          <a:ln/>
        </p:spPr>
        <p:txBody>
          <a:bodyPr/>
          <a:lstStyle>
            <a:lvl1pPr>
              <a:defRPr/>
            </a:lvl1pPr>
          </a:lstStyle>
          <a:p>
            <a:pPr>
              <a:defRPr/>
            </a:pPr>
            <a:fld id="{43558878-91F3-422F-B162-DC206662ECDA}" type="slidenum">
              <a:rPr lang="ru-RU"/>
              <a:pPr>
                <a:defRPr/>
              </a:pPr>
              <a:t>‹#›</a:t>
            </a:fld>
            <a:endParaRPr lang="ru-RU"/>
          </a:p>
        </p:txBody>
      </p:sp>
    </p:spTree>
    <p:extLst>
      <p:ext uri="{BB962C8B-B14F-4D97-AF65-F5344CB8AC3E}">
        <p14:creationId xmlns:p14="http://schemas.microsoft.com/office/powerpoint/2010/main" val="236189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98DE49D-DB1C-4F96-8EF3-1D21A34D66B4}" type="slidenum">
              <a:rPr lang="ru-RU"/>
              <a:pPr/>
              <a:t>‹#›</a:t>
            </a:fld>
            <a:endParaRPr lang="ru-RU"/>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A235419-4471-4344-B309-AAC1C445F79D}" type="slidenum">
              <a:rPr lang="ru-RU"/>
              <a:pPr/>
              <a:t>‹#›</a:t>
            </a:fld>
            <a:endParaRPr lang="ru-RU"/>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0A9FA23-D7FD-4D80-B29A-9BB46FB4F129}" type="slidenum">
              <a:rPr lang="ru-RU"/>
              <a:pPr/>
              <a:t>‹#›</a:t>
            </a:fld>
            <a:endParaRPr lang="ru-RU"/>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EE298415-C39F-48DA-B4BC-F9C6186AB0E0}" type="slidenum">
              <a:rPr lang="ru-RU"/>
              <a:pPr/>
              <a:t>‹#›</a:t>
            </a:fld>
            <a:endParaRPr lang="ru-RU"/>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833F180E-ADFD-4010-9793-20FF2AF462AB}" type="slidenum">
              <a:rPr lang="ru-RU"/>
              <a:pPr/>
              <a:t>‹#›</a:t>
            </a:fld>
            <a:endParaRPr lang="ru-RU"/>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711E9A6-F018-4FB2-A9C7-466AE018D416}" type="slidenum">
              <a:rPr lang="ru-RU"/>
              <a:pPr/>
              <a:t>‹#›</a:t>
            </a:fld>
            <a:endParaRPr lang="ru-RU"/>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1003B95E-BB10-465B-87C0-2E83443479A8}" type="slidenum">
              <a:rPr lang="ru-RU"/>
              <a:pPr/>
              <a:t>‹#›</a:t>
            </a:fld>
            <a:endParaRPr lang="ru-RU"/>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112CDEE-A0FE-4C8D-BB1F-E8B118038317}" type="slidenum">
              <a:rPr lang="ru-RU"/>
              <a:pPr/>
              <a:t>‹#›</a:t>
            </a:fld>
            <a:endParaRPr lang="ru-RU"/>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8A00"/>
            </a:gs>
            <a:gs pos="100000">
              <a:srgbClr val="99FF66"/>
            </a:gs>
          </a:gsLst>
          <a:lin ang="0" scaled="1"/>
        </a:gradFill>
        <a:effectLst/>
      </p:bgPr>
    </p:bg>
    <p:spTree>
      <p:nvGrpSpPr>
        <p:cNvPr id="1" name=""/>
        <p:cNvGrpSpPr/>
        <p:nvPr/>
      </p:nvGrpSpPr>
      <p:grpSpPr>
        <a:xfrm>
          <a:off x="0" y="0"/>
          <a:ext cx="0" cy="0"/>
          <a:chOff x="0" y="0"/>
          <a:chExt cx="0" cy="0"/>
        </a:xfrm>
      </p:grpSpPr>
      <p:sp>
        <p:nvSpPr>
          <p:cNvPr id="1031" name="Freeform 7"/>
          <p:cNvSpPr>
            <a:spLocks/>
          </p:cNvSpPr>
          <p:nvPr userDrawn="1"/>
        </p:nvSpPr>
        <p:spPr bwMode="ltGray">
          <a:xfrm>
            <a:off x="0" y="0"/>
            <a:ext cx="9144000" cy="6858000"/>
          </a:xfrm>
          <a:custGeom>
            <a:avLst/>
            <a:gdLst/>
            <a:ahLst/>
            <a:cxnLst>
              <a:cxn ang="0">
                <a:pos x="1488" y="0"/>
              </a:cxn>
              <a:cxn ang="0">
                <a:pos x="564" y="617"/>
              </a:cxn>
              <a:cxn ang="0">
                <a:pos x="0" y="1734"/>
              </a:cxn>
              <a:cxn ang="0">
                <a:pos x="0" y="4320"/>
              </a:cxn>
              <a:cxn ang="0">
                <a:pos x="5760" y="4320"/>
              </a:cxn>
              <a:cxn ang="0">
                <a:pos x="5760" y="0"/>
              </a:cxn>
              <a:cxn ang="0">
                <a:pos x="1488" y="0"/>
              </a:cxn>
            </a:cxnLst>
            <a:rect l="0" t="0" r="r" b="b"/>
            <a:pathLst>
              <a:path w="5760" h="4320">
                <a:moveTo>
                  <a:pt x="1488" y="0"/>
                </a:moveTo>
                <a:cubicBezTo>
                  <a:pt x="1093" y="94"/>
                  <a:pt x="670" y="476"/>
                  <a:pt x="564" y="617"/>
                </a:cubicBezTo>
                <a:cubicBezTo>
                  <a:pt x="458" y="758"/>
                  <a:pt x="94" y="1117"/>
                  <a:pt x="0" y="1734"/>
                </a:cubicBezTo>
                <a:lnTo>
                  <a:pt x="0" y="4320"/>
                </a:lnTo>
                <a:lnTo>
                  <a:pt x="5760" y="4320"/>
                </a:lnTo>
                <a:lnTo>
                  <a:pt x="5760" y="0"/>
                </a:lnTo>
                <a:lnTo>
                  <a:pt x="1488" y="0"/>
                </a:lnTo>
                <a:close/>
              </a:path>
            </a:pathLst>
          </a:custGeom>
          <a:gradFill rotWithShape="1">
            <a:gsLst>
              <a:gs pos="0">
                <a:schemeClr val="accent1">
                  <a:alpha val="39000"/>
                </a:schemeClr>
              </a:gs>
              <a:gs pos="100000">
                <a:schemeClr val="accent1">
                  <a:gamma/>
                  <a:tint val="0"/>
                  <a:invGamma/>
                </a:schemeClr>
              </a:gs>
            </a:gsLst>
            <a:lin ang="2700000" scaled="1"/>
          </a:gradFill>
          <a:ln w="9525">
            <a:noFill/>
            <a:round/>
            <a:headEnd/>
            <a:tailEnd/>
          </a:ln>
          <a:effectLst/>
        </p:spPr>
        <p:txBody>
          <a:bodyPr/>
          <a:lstStyle/>
          <a:p>
            <a:endParaRPr lang="ru-RU"/>
          </a:p>
        </p:txBody>
      </p:sp>
      <p:pic>
        <p:nvPicPr>
          <p:cNvPr id="1034" name="Picture 10" descr="123"/>
          <p:cNvPicPr>
            <a:picLocks noChangeAspect="1" noChangeArrowheads="1"/>
          </p:cNvPicPr>
          <p:nvPr userDrawn="1"/>
        </p:nvPicPr>
        <p:blipFill>
          <a:blip r:embed="rId15" cstate="print"/>
          <a:srcRect/>
          <a:stretch>
            <a:fillRect/>
          </a:stretch>
        </p:blipFill>
        <p:spPr bwMode="gray">
          <a:xfrm>
            <a:off x="152400" y="228600"/>
            <a:ext cx="1676400" cy="1163638"/>
          </a:xfrm>
          <a:prstGeom prst="rect">
            <a:avLst/>
          </a:prstGeom>
          <a:noFill/>
          <a:effectLst>
            <a:outerShdw dist="107763" dir="2700000" algn="ctr" rotWithShape="0">
              <a:srgbClr val="808080">
                <a:alpha val="50000"/>
              </a:srgbClr>
            </a:outerShdw>
          </a:effectLst>
        </p:spPr>
      </p:pic>
      <p:pic>
        <p:nvPicPr>
          <p:cNvPr id="1035" name="Picture 11" descr="water_2"/>
          <p:cNvPicPr>
            <a:picLocks noChangeAspect="1" noChangeArrowheads="1"/>
          </p:cNvPicPr>
          <p:nvPr userDrawn="1"/>
        </p:nvPicPr>
        <p:blipFill>
          <a:blip r:embed="rId16"/>
          <a:srcRect/>
          <a:stretch>
            <a:fillRect/>
          </a:stretch>
        </p:blipFill>
        <p:spPr bwMode="auto">
          <a:xfrm>
            <a:off x="1295400" y="914400"/>
            <a:ext cx="381000" cy="234950"/>
          </a:xfrm>
          <a:prstGeom prst="rect">
            <a:avLst/>
          </a:prstGeom>
          <a:noFill/>
        </p:spPr>
      </p:pic>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C1B18A-28AE-454D-9E1A-FDAAEEAC40EB}" type="slidenum">
              <a:rPr lang="ru-RU"/>
              <a:pPr/>
              <a:t>‹#›</a:t>
            </a:fld>
            <a:endParaRPr lang="ru-RU"/>
          </a:p>
        </p:txBody>
      </p:sp>
      <p:sp>
        <p:nvSpPr>
          <p:cNvPr id="1033" name="Freeform 9"/>
          <p:cNvSpPr>
            <a:spLocks/>
          </p:cNvSpPr>
          <p:nvPr userDrawn="1"/>
        </p:nvSpPr>
        <p:spPr bwMode="gray">
          <a:xfrm rot="10800000">
            <a:off x="0" y="6629400"/>
            <a:ext cx="9144000" cy="228600"/>
          </a:xfrm>
          <a:custGeom>
            <a:avLst/>
            <a:gdLst/>
            <a:ahLst/>
            <a:cxnLst>
              <a:cxn ang="0">
                <a:pos x="8" y="2730"/>
              </a:cxn>
              <a:cxn ang="0">
                <a:pos x="3040" y="2726"/>
              </a:cxn>
              <a:cxn ang="0">
                <a:pos x="3347" y="2630"/>
              </a:cxn>
              <a:cxn ang="0">
                <a:pos x="3795" y="2170"/>
              </a:cxn>
              <a:cxn ang="0">
                <a:pos x="4115" y="2080"/>
              </a:cxn>
              <a:cxn ang="0">
                <a:pos x="5760" y="2093"/>
              </a:cxn>
              <a:cxn ang="0">
                <a:pos x="5767" y="0"/>
              </a:cxn>
              <a:cxn ang="0">
                <a:pos x="0" y="1"/>
              </a:cxn>
              <a:cxn ang="0">
                <a:pos x="8" y="2730"/>
              </a:cxn>
            </a:cxnLst>
            <a:rect l="0" t="0" r="r" b="b"/>
            <a:pathLst>
              <a:path w="5767" h="2730">
                <a:moveTo>
                  <a:pt x="8" y="2730"/>
                </a:moveTo>
                <a:lnTo>
                  <a:pt x="3040" y="2726"/>
                </a:lnTo>
                <a:cubicBezTo>
                  <a:pt x="3181" y="2726"/>
                  <a:pt x="3224" y="2728"/>
                  <a:pt x="3347" y="2630"/>
                </a:cubicBezTo>
                <a:lnTo>
                  <a:pt x="3795" y="2170"/>
                </a:lnTo>
                <a:cubicBezTo>
                  <a:pt x="3923" y="2078"/>
                  <a:pt x="3942" y="2074"/>
                  <a:pt x="4115" y="2080"/>
                </a:cubicBezTo>
                <a:lnTo>
                  <a:pt x="5760" y="2093"/>
                </a:lnTo>
                <a:lnTo>
                  <a:pt x="5767" y="0"/>
                </a:lnTo>
                <a:lnTo>
                  <a:pt x="0" y="1"/>
                </a:lnTo>
                <a:lnTo>
                  <a:pt x="8" y="2730"/>
                </a:lnTo>
                <a:close/>
              </a:path>
            </a:pathLst>
          </a:custGeom>
          <a:solidFill>
            <a:srgbClr val="008A00"/>
          </a:solidFill>
          <a:ln w="9525">
            <a:noFill/>
            <a:round/>
            <a:headEnd/>
            <a:tailEnd/>
          </a:ln>
          <a:effectLst/>
        </p:spPr>
        <p:txBody>
          <a:bodyPr/>
          <a:lstStyle/>
          <a:p>
            <a:endParaRPr lang="ru-RU"/>
          </a:p>
        </p:txBody>
      </p:sp>
      <p:pic>
        <p:nvPicPr>
          <p:cNvPr id="1036" name="Picture 12" descr="butterfly 19"/>
          <p:cNvPicPr>
            <a:picLocks noChangeAspect="1" noChangeArrowheads="1"/>
          </p:cNvPicPr>
          <p:nvPr userDrawn="1"/>
        </p:nvPicPr>
        <p:blipFill>
          <a:blip r:embed="rId17"/>
          <a:srcRect/>
          <a:stretch>
            <a:fillRect/>
          </a:stretch>
        </p:blipFill>
        <p:spPr bwMode="auto">
          <a:xfrm rot="629051">
            <a:off x="457200" y="304800"/>
            <a:ext cx="914400" cy="904875"/>
          </a:xfrm>
          <a:prstGeom prst="rect">
            <a:avLst/>
          </a:prstGeom>
          <a:noFill/>
          <a:effectLst>
            <a:outerShdw dist="107763" dir="2700000" algn="ctr" rotWithShape="0">
              <a:srgbClr val="808080">
                <a:alpha val="50000"/>
              </a:srgbClr>
            </a:outerShdw>
          </a:effectLst>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ransition>
    <p:split orient="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3962400" y="1524000"/>
            <a:ext cx="4956056" cy="1828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dirty="0" smtClean="0">
                <a:ln w="11430"/>
                <a:solidFill>
                  <a:srgbClr val="1F7EE7"/>
                </a:solidFill>
                <a:effectLst>
                  <a:outerShdw blurRad="50800" dist="39000" dir="5460000" algn="tl">
                    <a:srgbClr val="000000">
                      <a:alpha val="38000"/>
                    </a:srgbClr>
                  </a:outerShdw>
                </a:effectLst>
              </a:rPr>
              <a:t>Открываем мир вокруг</a:t>
            </a:r>
            <a:r>
              <a:rPr lang="ru-RU"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ru-RU" sz="6000" b="1" dirty="0">
              <a:ln w="11430"/>
              <a:solidFill>
                <a:srgbClr val="FF0000"/>
              </a:solidFill>
              <a:effectLst>
                <a:outerShdw blurRad="50800" dist="39000" dir="5460000" algn="tl">
                  <a:srgbClr val="000000">
                    <a:alpha val="38000"/>
                  </a:srgbClr>
                </a:outerShdw>
              </a:effectLst>
            </a:endParaRPr>
          </a:p>
        </p:txBody>
      </p:sp>
      <p:pic>
        <p:nvPicPr>
          <p:cNvPr id="8" name="Picture 7" descr="C:\Documents and Settings\Admin\Рабочий стол\phys1024b (1).png"/>
          <p:cNvPicPr>
            <a:picLocks noChangeAspect="1" noChangeArrowheads="1"/>
          </p:cNvPicPr>
          <p:nvPr/>
        </p:nvPicPr>
        <p:blipFill>
          <a:blip r:embed="rId2"/>
          <a:srcRect/>
          <a:stretch>
            <a:fillRect/>
          </a:stretch>
        </p:blipFill>
        <p:spPr bwMode="auto">
          <a:xfrm>
            <a:off x="228600" y="914400"/>
            <a:ext cx="4310063" cy="4357687"/>
          </a:xfrm>
          <a:prstGeom prst="rect">
            <a:avLst/>
          </a:prstGeom>
          <a:noFill/>
          <a:ln w="9525">
            <a:noFill/>
            <a:miter lim="800000"/>
            <a:headEnd/>
            <a:tailEnd/>
          </a:ln>
        </p:spPr>
      </p:pic>
    </p:spTree>
    <p:extLst>
      <p:ext uri="{BB962C8B-B14F-4D97-AF65-F5344CB8AC3E}">
        <p14:creationId xmlns:p14="http://schemas.microsoft.com/office/powerpoint/2010/main" val="1235979126"/>
      </p:ext>
    </p:extLst>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Борщ Софии</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1026" name="Picture 2" descr="C:\Users\Андрей\Desktop\Обыкновенная-белка-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2335" y="1600200"/>
            <a:ext cx="749933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966543"/>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14800" y="4572000"/>
            <a:ext cx="1524000" cy="369332"/>
          </a:xfrm>
          <a:prstGeom prst="rect">
            <a:avLst/>
          </a:prstGeom>
          <a:noFill/>
        </p:spPr>
        <p:txBody>
          <a:bodyPr wrap="square" rtlCol="0">
            <a:spAutoFit/>
          </a:bodyPr>
          <a:lstStyle/>
          <a:p>
            <a:pPr algn="ctr"/>
            <a:r>
              <a:rPr lang="ru-RU" dirty="0" smtClean="0"/>
              <a:t>Косуля</a:t>
            </a:r>
            <a:endParaRPr lang="ru-RU" dirty="0"/>
          </a:p>
        </p:txBody>
      </p:sp>
      <p:sp>
        <p:nvSpPr>
          <p:cNvPr id="12" name="TextBox 11"/>
          <p:cNvSpPr txBox="1"/>
          <p:nvPr/>
        </p:nvSpPr>
        <p:spPr>
          <a:xfrm>
            <a:off x="990600" y="4572000"/>
            <a:ext cx="1524000" cy="369332"/>
          </a:xfrm>
          <a:prstGeom prst="rect">
            <a:avLst/>
          </a:prstGeom>
          <a:noFill/>
        </p:spPr>
        <p:txBody>
          <a:bodyPr wrap="square" rtlCol="0">
            <a:spAutoFit/>
          </a:bodyPr>
          <a:lstStyle/>
          <a:p>
            <a:pPr algn="ctr"/>
            <a:r>
              <a:rPr lang="ru-RU" dirty="0" smtClean="0"/>
              <a:t>Лось</a:t>
            </a:r>
            <a:endParaRPr lang="ru-RU" dirty="0"/>
          </a:p>
        </p:txBody>
      </p:sp>
      <p:sp>
        <p:nvSpPr>
          <p:cNvPr id="13" name="TextBox 12"/>
          <p:cNvSpPr txBox="1"/>
          <p:nvPr/>
        </p:nvSpPr>
        <p:spPr>
          <a:xfrm>
            <a:off x="457200" y="5943600"/>
            <a:ext cx="1524000" cy="369332"/>
          </a:xfrm>
          <a:prstGeom prst="rect">
            <a:avLst/>
          </a:prstGeom>
          <a:noFill/>
        </p:spPr>
        <p:txBody>
          <a:bodyPr wrap="square" rtlCol="0">
            <a:spAutoFit/>
          </a:bodyPr>
          <a:lstStyle/>
          <a:p>
            <a:pPr algn="ctr"/>
            <a:r>
              <a:rPr lang="ru-RU" dirty="0" smtClean="0"/>
              <a:t>Кабан</a:t>
            </a:r>
            <a:endParaRPr lang="ru-RU" dirty="0"/>
          </a:p>
        </p:txBody>
      </p:sp>
      <p:sp>
        <p:nvSpPr>
          <p:cNvPr id="18" name="TextBox 17"/>
          <p:cNvSpPr txBox="1"/>
          <p:nvPr/>
        </p:nvSpPr>
        <p:spPr>
          <a:xfrm>
            <a:off x="6858000" y="4648200"/>
            <a:ext cx="1981200" cy="369332"/>
          </a:xfrm>
          <a:prstGeom prst="rect">
            <a:avLst/>
          </a:prstGeom>
          <a:noFill/>
        </p:spPr>
        <p:txBody>
          <a:bodyPr wrap="square" rtlCol="0">
            <a:spAutoFit/>
          </a:bodyPr>
          <a:lstStyle/>
          <a:p>
            <a:pPr algn="ctr"/>
            <a:r>
              <a:rPr lang="ru-RU" dirty="0" smtClean="0"/>
              <a:t>Олень</a:t>
            </a:r>
            <a:endParaRPr lang="ru-RU" dirty="0"/>
          </a:p>
        </p:txBody>
      </p:sp>
      <p:sp>
        <p:nvSpPr>
          <p:cNvPr id="15" name="Прямоугольник 14"/>
          <p:cNvSpPr/>
          <p:nvPr/>
        </p:nvSpPr>
        <p:spPr>
          <a:xfrm>
            <a:off x="1828800" y="457200"/>
            <a:ext cx="7162800" cy="1477328"/>
          </a:xfrm>
          <a:prstGeom prst="rect">
            <a:avLst/>
          </a:prstGeom>
        </p:spPr>
        <p:txBody>
          <a:bodyPr wrap="square">
            <a:spAutoFit/>
          </a:bodyPr>
          <a:lstStyle/>
          <a:p>
            <a:pPr algn="just"/>
            <a:r>
              <a:rPr lang="ru-RU" dirty="0"/>
              <a:t>Еще в недалеком прошлом донские степи были пристанищем огромных стад </a:t>
            </a:r>
            <a:r>
              <a:rPr lang="ru-RU" b="1" dirty="0">
                <a:solidFill>
                  <a:srgbClr val="C00000"/>
                </a:solidFill>
              </a:rPr>
              <a:t>копытных</a:t>
            </a:r>
            <a:r>
              <a:rPr lang="ru-RU" dirty="0">
                <a:solidFill>
                  <a:srgbClr val="C00000"/>
                </a:solidFill>
              </a:rPr>
              <a:t>,</a:t>
            </a:r>
            <a:r>
              <a:rPr lang="ru-RU" dirty="0"/>
              <a:t> которые способствовали нормальному развитию травостоя (втаптывали семена, уничтожали сорные растения, удаляли лишние листья, удобряли и разрыхляли почву и подстилку). </a:t>
            </a:r>
            <a:endParaRPr lang="ru-RU" dirty="0">
              <a:latin typeface="+mn-lt"/>
            </a:endParaRPr>
          </a:p>
        </p:txBody>
      </p:sp>
      <p:pic>
        <p:nvPicPr>
          <p:cNvPr id="23558" name="Picture 6" descr="Автор: Антипов С.С."/>
          <p:cNvPicPr>
            <a:picLocks noChangeAspect="1" noChangeArrowheads="1"/>
          </p:cNvPicPr>
          <p:nvPr/>
        </p:nvPicPr>
        <p:blipFill>
          <a:blip r:embed="rId2"/>
          <a:srcRect/>
          <a:stretch>
            <a:fillRect/>
          </a:stretch>
        </p:blipFill>
        <p:spPr bwMode="auto">
          <a:xfrm>
            <a:off x="6626148" y="3048000"/>
            <a:ext cx="2136852" cy="1600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in-pic" descr="Картинка 30 из 10832"/>
          <p:cNvPicPr>
            <a:picLocks noChangeAspect="1" noChangeArrowheads="1"/>
          </p:cNvPicPr>
          <p:nvPr/>
        </p:nvPicPr>
        <p:blipFill>
          <a:blip r:embed="rId3" cstate="print"/>
          <a:srcRect l="1819" t="2406" r="4549" b="3609"/>
          <a:stretch>
            <a:fillRect/>
          </a:stretch>
        </p:blipFill>
        <p:spPr bwMode="auto">
          <a:xfrm>
            <a:off x="914400" y="3048000"/>
            <a:ext cx="2057400" cy="1561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pic>
        <p:nvPicPr>
          <p:cNvPr id="21" name="i-main-pic" descr="Картинка 14 из 16197"/>
          <p:cNvPicPr/>
          <p:nvPr/>
        </p:nvPicPr>
        <p:blipFill>
          <a:blip r:embed="rId4" cstate="print"/>
          <a:srcRect/>
          <a:stretch>
            <a:fillRect/>
          </a:stretch>
        </p:blipFill>
        <p:spPr bwMode="auto">
          <a:xfrm>
            <a:off x="3810000" y="3048000"/>
            <a:ext cx="2190776"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60" name="Picture 8" descr="Животные Ростовской области"/>
          <p:cNvPicPr>
            <a:picLocks noChangeAspect="1" noChangeArrowheads="1"/>
          </p:cNvPicPr>
          <p:nvPr/>
        </p:nvPicPr>
        <p:blipFill>
          <a:blip r:embed="rId5"/>
          <a:srcRect/>
          <a:stretch>
            <a:fillRect/>
          </a:stretch>
        </p:blipFill>
        <p:spPr bwMode="auto">
          <a:xfrm>
            <a:off x="2133600" y="5029200"/>
            <a:ext cx="2209800" cy="1465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Прямоугольник 21"/>
          <p:cNvSpPr/>
          <p:nvPr/>
        </p:nvSpPr>
        <p:spPr>
          <a:xfrm>
            <a:off x="152400" y="1828800"/>
            <a:ext cx="8839200" cy="1200329"/>
          </a:xfrm>
          <a:prstGeom prst="rect">
            <a:avLst/>
          </a:prstGeom>
        </p:spPr>
        <p:txBody>
          <a:bodyPr wrap="square">
            <a:spAutoFit/>
          </a:bodyPr>
          <a:lstStyle/>
          <a:p>
            <a:pPr algn="just"/>
            <a:r>
              <a:rPr lang="ru-RU" dirty="0" smtClean="0"/>
              <a:t>В настоящее время насчитывается всего 4 вида копытных (</a:t>
            </a:r>
            <a:r>
              <a:rPr lang="ru-RU" b="1" dirty="0" smtClean="0">
                <a:solidFill>
                  <a:srgbClr val="C00000"/>
                </a:solidFill>
              </a:rPr>
              <a:t>кабан, косуля, олень благородный, лось</a:t>
            </a:r>
            <a:r>
              <a:rPr lang="ru-RU" dirty="0" smtClean="0"/>
              <a:t>). Периодически из Калмыкии мигрируют сайгаки. </a:t>
            </a:r>
            <a:r>
              <a:rPr lang="ru-RU" dirty="0"/>
              <a:t> Из копытных охраняются все. </a:t>
            </a:r>
            <a:r>
              <a:rPr lang="ru-RU" dirty="0" smtClean="0"/>
              <a:t>Все </a:t>
            </a:r>
            <a:r>
              <a:rPr lang="ru-RU" dirty="0"/>
              <a:t>эти животные обитают на территории охотничьих заказников Ростовской области. Охота на них запрещена. </a:t>
            </a:r>
          </a:p>
        </p:txBody>
      </p:sp>
      <p:pic>
        <p:nvPicPr>
          <p:cNvPr id="23562" name="Picture 10" descr="http://im3-tub-ru.yandex.net/i?id=166126437-24-73&amp;n=21"/>
          <p:cNvPicPr>
            <a:picLocks noChangeAspect="1" noChangeArrowheads="1"/>
          </p:cNvPicPr>
          <p:nvPr/>
        </p:nvPicPr>
        <p:blipFill>
          <a:blip r:embed="rId6"/>
          <a:srcRect/>
          <a:stretch>
            <a:fillRect/>
          </a:stretch>
        </p:blipFill>
        <p:spPr bwMode="auto">
          <a:xfrm>
            <a:off x="5105400" y="5029200"/>
            <a:ext cx="216217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p:cNvSpPr txBox="1"/>
          <p:nvPr/>
        </p:nvSpPr>
        <p:spPr>
          <a:xfrm>
            <a:off x="7391400" y="6019800"/>
            <a:ext cx="1524000" cy="369332"/>
          </a:xfrm>
          <a:prstGeom prst="rect">
            <a:avLst/>
          </a:prstGeom>
          <a:noFill/>
        </p:spPr>
        <p:txBody>
          <a:bodyPr wrap="square" rtlCol="0">
            <a:spAutoFit/>
          </a:bodyPr>
          <a:lstStyle/>
          <a:p>
            <a:pPr algn="ctr"/>
            <a:r>
              <a:rPr lang="ru-RU" dirty="0" smtClean="0"/>
              <a:t>Сайгак</a:t>
            </a:r>
            <a:endParaRPr lang="ru-RU" dirty="0"/>
          </a:p>
        </p:txBody>
      </p:sp>
    </p:spTree>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a:t>
            </a:r>
            <a:r>
              <a:rPr lang="ru-RU" sz="4000" dirty="0" err="1" smtClean="0">
                <a:solidFill>
                  <a:srgbClr val="0070C0"/>
                </a:solidFill>
                <a:latin typeface="Times New Roman" panose="02020603050405020304" pitchFamily="18" charset="0"/>
                <a:cs typeface="Times New Roman" panose="02020603050405020304" pitchFamily="18" charset="0"/>
              </a:rPr>
              <a:t>Брюковой</a:t>
            </a:r>
            <a:r>
              <a:rPr lang="ru-RU" sz="4000" dirty="0" smtClean="0">
                <a:solidFill>
                  <a:srgbClr val="0070C0"/>
                </a:solidFill>
                <a:latin typeface="Times New Roman" panose="02020603050405020304" pitchFamily="18" charset="0"/>
                <a:cs typeface="Times New Roman" panose="02020603050405020304" pitchFamily="18" charset="0"/>
              </a:rPr>
              <a:t> Евы</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5" name="i-main-pic" descr="Картинка 30 из 10832"/>
          <p:cNvPicPr>
            <a:picLocks noGrp="1" noChangeAspect="1" noChangeArrowheads="1"/>
          </p:cNvPicPr>
          <p:nvPr>
            <p:ph idx="1"/>
          </p:nvPr>
        </p:nvPicPr>
        <p:blipFill>
          <a:blip r:embed="rId2" cstate="print"/>
          <a:srcRect l="1819" t="2406" r="4549" b="3609"/>
          <a:stretch>
            <a:fillRect/>
          </a:stretch>
        </p:blipFill>
        <p:spPr bwMode="auto">
          <a:xfrm>
            <a:off x="1371600" y="1676400"/>
            <a:ext cx="59436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3797422"/>
      </p:ext>
    </p:extLst>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a:t>
            </a:r>
            <a:r>
              <a:rPr lang="ru-RU" sz="4000" dirty="0" err="1" smtClean="0">
                <a:solidFill>
                  <a:srgbClr val="0070C0"/>
                </a:solidFill>
                <a:latin typeface="Times New Roman" panose="02020603050405020304" pitchFamily="18" charset="0"/>
                <a:cs typeface="Times New Roman" panose="02020603050405020304" pitchFamily="18" charset="0"/>
              </a:rPr>
              <a:t>Худолеева</a:t>
            </a:r>
            <a:r>
              <a:rPr lang="ru-RU" sz="4000" dirty="0" smtClean="0">
                <a:solidFill>
                  <a:srgbClr val="0070C0"/>
                </a:solidFill>
                <a:latin typeface="Times New Roman" panose="02020603050405020304" pitchFamily="18" charset="0"/>
                <a:cs typeface="Times New Roman" panose="02020603050405020304" pitchFamily="18" charset="0"/>
              </a:rPr>
              <a:t> Артема</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6" name="Picture 8" descr="Животные Ростовской области"/>
          <p:cNvPicPr>
            <a:picLocks noGrp="1" noChangeAspect="1" noChangeArrowheads="1"/>
          </p:cNvPicPr>
          <p:nvPr>
            <p:ph idx="1"/>
          </p:nvPr>
        </p:nvPicPr>
        <p:blipFill>
          <a:blip r:embed="rId2"/>
          <a:srcRect/>
          <a:stretch>
            <a:fillRect/>
          </a:stretch>
        </p:blipFill>
        <p:spPr bwMode="auto">
          <a:xfrm>
            <a:off x="1447800" y="1524000"/>
            <a:ext cx="617220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13134"/>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0" y="4114800"/>
            <a:ext cx="1981200" cy="369332"/>
          </a:xfrm>
          <a:prstGeom prst="rect">
            <a:avLst/>
          </a:prstGeom>
          <a:noFill/>
        </p:spPr>
        <p:txBody>
          <a:bodyPr wrap="square" rtlCol="0">
            <a:spAutoFit/>
          </a:bodyPr>
          <a:lstStyle/>
          <a:p>
            <a:pPr algn="ctr"/>
            <a:r>
              <a:rPr lang="ru-RU" dirty="0" smtClean="0"/>
              <a:t>Лисица-корсак</a:t>
            </a:r>
            <a:endParaRPr lang="ru-RU" dirty="0"/>
          </a:p>
        </p:txBody>
      </p:sp>
      <p:sp>
        <p:nvSpPr>
          <p:cNvPr id="12" name="TextBox 11"/>
          <p:cNvSpPr txBox="1"/>
          <p:nvPr/>
        </p:nvSpPr>
        <p:spPr>
          <a:xfrm>
            <a:off x="990600" y="4114800"/>
            <a:ext cx="1524000" cy="369332"/>
          </a:xfrm>
          <a:prstGeom prst="rect">
            <a:avLst/>
          </a:prstGeom>
          <a:noFill/>
        </p:spPr>
        <p:txBody>
          <a:bodyPr wrap="square" rtlCol="0">
            <a:spAutoFit/>
          </a:bodyPr>
          <a:lstStyle/>
          <a:p>
            <a:pPr algn="ctr"/>
            <a:r>
              <a:rPr lang="ru-RU" dirty="0" smtClean="0"/>
              <a:t>Волк</a:t>
            </a:r>
            <a:endParaRPr lang="ru-RU" dirty="0"/>
          </a:p>
        </p:txBody>
      </p:sp>
      <p:sp>
        <p:nvSpPr>
          <p:cNvPr id="18" name="TextBox 17"/>
          <p:cNvSpPr txBox="1"/>
          <p:nvPr/>
        </p:nvSpPr>
        <p:spPr>
          <a:xfrm>
            <a:off x="6553200" y="3886200"/>
            <a:ext cx="1981200" cy="646331"/>
          </a:xfrm>
          <a:prstGeom prst="rect">
            <a:avLst/>
          </a:prstGeom>
          <a:noFill/>
        </p:spPr>
        <p:txBody>
          <a:bodyPr wrap="square" rtlCol="0">
            <a:spAutoFit/>
          </a:bodyPr>
          <a:lstStyle/>
          <a:p>
            <a:pPr algn="ctr"/>
            <a:r>
              <a:rPr lang="ru-RU" dirty="0" smtClean="0"/>
              <a:t>Енотовидная собака</a:t>
            </a:r>
            <a:endParaRPr lang="ru-RU" dirty="0"/>
          </a:p>
        </p:txBody>
      </p:sp>
      <p:sp>
        <p:nvSpPr>
          <p:cNvPr id="14" name="Прямоугольник 13"/>
          <p:cNvSpPr/>
          <p:nvPr/>
        </p:nvSpPr>
        <p:spPr>
          <a:xfrm>
            <a:off x="2057400" y="609600"/>
            <a:ext cx="6781800" cy="1200329"/>
          </a:xfrm>
          <a:prstGeom prst="rect">
            <a:avLst/>
          </a:prstGeom>
        </p:spPr>
        <p:txBody>
          <a:bodyPr wrap="square">
            <a:spAutoFit/>
          </a:bodyPr>
          <a:lstStyle/>
          <a:p>
            <a:pPr algn="just"/>
            <a:r>
              <a:rPr lang="ru-RU" b="1" dirty="0">
                <a:solidFill>
                  <a:srgbClr val="C00000"/>
                </a:solidFill>
              </a:rPr>
              <a:t>Хищники</a:t>
            </a:r>
            <a:r>
              <a:rPr lang="ru-RU" dirty="0"/>
              <a:t> представлены 12 видами (</a:t>
            </a:r>
            <a:r>
              <a:rPr lang="ru-RU" b="1" dirty="0">
                <a:solidFill>
                  <a:srgbClr val="C00000"/>
                </a:solidFill>
              </a:rPr>
              <a:t>волк, лисица, хорек, ласка, горностай, перевязка, норка, барсук, выдра</a:t>
            </a:r>
            <a:r>
              <a:rPr lang="ru-RU" dirty="0"/>
              <a:t>). В настоящее время довольно часто встречается </a:t>
            </a:r>
            <a:r>
              <a:rPr lang="ru-RU" b="1" dirty="0">
                <a:solidFill>
                  <a:srgbClr val="C00000"/>
                </a:solidFill>
              </a:rPr>
              <a:t>енотовидная собака.</a:t>
            </a:r>
          </a:p>
        </p:txBody>
      </p:sp>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pic>
        <p:nvPicPr>
          <p:cNvPr id="17" name="i-main-pic" descr="Картинка 14 из 2543"/>
          <p:cNvPicPr/>
          <p:nvPr/>
        </p:nvPicPr>
        <p:blipFill>
          <a:blip r:embed="rId2" cstate="print"/>
          <a:srcRect l="27402" b="23035"/>
          <a:stretch>
            <a:fillRect/>
          </a:stretch>
        </p:blipFill>
        <p:spPr bwMode="auto">
          <a:xfrm>
            <a:off x="609600" y="1828800"/>
            <a:ext cx="23622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Картинка 30 из 96"/>
          <p:cNvPicPr>
            <a:picLocks noChangeAspect="1" noChangeArrowheads="1"/>
          </p:cNvPicPr>
          <p:nvPr/>
        </p:nvPicPr>
        <p:blipFill>
          <a:blip r:embed="rId3" cstate="print"/>
          <a:srcRect l="19291" t="9449" r="19291" b="13123"/>
          <a:stretch>
            <a:fillRect/>
          </a:stretch>
        </p:blipFill>
        <p:spPr bwMode="auto">
          <a:xfrm>
            <a:off x="3505200" y="1828800"/>
            <a:ext cx="2286000" cy="2162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in-pic" descr="Картинка 1 из 2216"/>
          <p:cNvPicPr/>
          <p:nvPr/>
        </p:nvPicPr>
        <p:blipFill>
          <a:blip r:embed="rId4" cstate="print"/>
          <a:srcRect/>
          <a:stretch>
            <a:fillRect/>
          </a:stretch>
        </p:blipFill>
        <p:spPr bwMode="auto">
          <a:xfrm>
            <a:off x="6248400" y="1828800"/>
            <a:ext cx="25908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in-pic" descr="Картинка 7 из 134"/>
          <p:cNvPicPr/>
          <p:nvPr/>
        </p:nvPicPr>
        <p:blipFill>
          <a:blip r:embed="rId5" cstate="print"/>
          <a:srcRect/>
          <a:stretch>
            <a:fillRect/>
          </a:stretch>
        </p:blipFill>
        <p:spPr bwMode="auto">
          <a:xfrm>
            <a:off x="3124200" y="4495800"/>
            <a:ext cx="2876576" cy="1776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i-main-pic" descr="Картинка 41 из 62846"/>
          <p:cNvPicPr/>
          <p:nvPr/>
        </p:nvPicPr>
        <p:blipFill>
          <a:blip r:embed="rId6" cstate="print"/>
          <a:srcRect l="13498" t="5665" r="19977" b="4856"/>
          <a:stretch>
            <a:fillRect/>
          </a:stretch>
        </p:blipFill>
        <p:spPr bwMode="auto">
          <a:xfrm>
            <a:off x="381000" y="4419600"/>
            <a:ext cx="2363976"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in-pic" descr="Картинка 20 из 1842"/>
          <p:cNvPicPr>
            <a:picLocks noChangeAspect="1" noChangeArrowheads="1"/>
          </p:cNvPicPr>
          <p:nvPr/>
        </p:nvPicPr>
        <p:blipFill>
          <a:blip r:embed="rId7"/>
          <a:srcRect/>
          <a:stretch>
            <a:fillRect/>
          </a:stretch>
        </p:blipFill>
        <p:spPr bwMode="auto">
          <a:xfrm>
            <a:off x="6248400" y="4495800"/>
            <a:ext cx="2628500" cy="1750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xtBox 24"/>
          <p:cNvSpPr txBox="1"/>
          <p:nvPr/>
        </p:nvSpPr>
        <p:spPr>
          <a:xfrm>
            <a:off x="990600" y="6248400"/>
            <a:ext cx="1295400" cy="369332"/>
          </a:xfrm>
          <a:prstGeom prst="rect">
            <a:avLst/>
          </a:prstGeom>
          <a:noFill/>
        </p:spPr>
        <p:txBody>
          <a:bodyPr wrap="square" rtlCol="0">
            <a:spAutoFit/>
          </a:bodyPr>
          <a:lstStyle/>
          <a:p>
            <a:pPr algn="ctr"/>
            <a:r>
              <a:rPr lang="ru-RU" dirty="0" smtClean="0"/>
              <a:t>Ласка</a:t>
            </a:r>
            <a:endParaRPr lang="ru-RU" dirty="0"/>
          </a:p>
        </p:txBody>
      </p:sp>
      <p:sp>
        <p:nvSpPr>
          <p:cNvPr id="26" name="TextBox 25"/>
          <p:cNvSpPr txBox="1"/>
          <p:nvPr/>
        </p:nvSpPr>
        <p:spPr>
          <a:xfrm>
            <a:off x="7010400" y="6248400"/>
            <a:ext cx="1295400" cy="369332"/>
          </a:xfrm>
          <a:prstGeom prst="rect">
            <a:avLst/>
          </a:prstGeom>
          <a:noFill/>
        </p:spPr>
        <p:txBody>
          <a:bodyPr wrap="square" rtlCol="0">
            <a:spAutoFit/>
          </a:bodyPr>
          <a:lstStyle/>
          <a:p>
            <a:pPr algn="ctr"/>
            <a:r>
              <a:rPr lang="ru-RU" dirty="0" smtClean="0"/>
              <a:t>Горностай</a:t>
            </a:r>
            <a:endParaRPr lang="ru-RU" dirty="0"/>
          </a:p>
        </p:txBody>
      </p:sp>
      <p:sp>
        <p:nvSpPr>
          <p:cNvPr id="27" name="TextBox 26"/>
          <p:cNvSpPr txBox="1"/>
          <p:nvPr/>
        </p:nvSpPr>
        <p:spPr>
          <a:xfrm>
            <a:off x="3962400" y="6248400"/>
            <a:ext cx="1295400" cy="369332"/>
          </a:xfrm>
          <a:prstGeom prst="rect">
            <a:avLst/>
          </a:prstGeom>
          <a:noFill/>
        </p:spPr>
        <p:txBody>
          <a:bodyPr wrap="square" rtlCol="0">
            <a:spAutoFit/>
          </a:bodyPr>
          <a:lstStyle/>
          <a:p>
            <a:pPr algn="ctr"/>
            <a:r>
              <a:rPr lang="ru-RU" dirty="0" smtClean="0"/>
              <a:t>Хорёк</a:t>
            </a:r>
            <a:endParaRPr lang="ru-RU" dirty="0"/>
          </a:p>
        </p:txBody>
      </p:sp>
    </p:spTree>
  </p:cSld>
  <p:clrMapOvr>
    <a:masterClrMapping/>
  </p:clrMapOvr>
  <p:transition>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a:t>
            </a:r>
            <a:r>
              <a:rPr lang="ru-RU" sz="4000" dirty="0" err="1" smtClean="0">
                <a:solidFill>
                  <a:srgbClr val="0070C0"/>
                </a:solidFill>
                <a:latin typeface="Times New Roman" panose="02020603050405020304" pitchFamily="18" charset="0"/>
                <a:cs typeface="Times New Roman" panose="02020603050405020304" pitchFamily="18" charset="0"/>
              </a:rPr>
              <a:t>Хен</a:t>
            </a:r>
            <a:r>
              <a:rPr lang="ru-RU" sz="4000" dirty="0" smtClean="0">
                <a:solidFill>
                  <a:srgbClr val="0070C0"/>
                </a:solidFill>
                <a:latin typeface="Times New Roman" panose="02020603050405020304" pitchFamily="18" charset="0"/>
                <a:cs typeface="Times New Roman" panose="02020603050405020304" pitchFamily="18" charset="0"/>
              </a:rPr>
              <a:t> Богдана</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5" name="i-main-pic" descr="Картинка 20 из 1842"/>
          <p:cNvPicPr>
            <a:picLocks noGrp="1" noChangeAspect="1" noChangeArrowheads="1"/>
          </p:cNvPicPr>
          <p:nvPr>
            <p:ph idx="1"/>
          </p:nvPr>
        </p:nvPicPr>
        <p:blipFill>
          <a:blip r:embed="rId2"/>
          <a:srcRect/>
          <a:stretch>
            <a:fillRect/>
          </a:stretch>
        </p:blipFill>
        <p:spPr bwMode="auto">
          <a:xfrm>
            <a:off x="1371600" y="1752600"/>
            <a:ext cx="6096000" cy="4571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9998496"/>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C00000"/>
                </a:solidFill>
                <a:effectLst>
                  <a:outerShdw blurRad="38100" dist="38100" dir="2700000" algn="tl">
                    <a:srgbClr val="000000">
                      <a:alpha val="43137"/>
                    </a:srgbClr>
                  </a:outerShdw>
                </a:effectLst>
              </a:rPr>
              <a:t>Животный мир Ростовской области</a:t>
            </a:r>
            <a:endParaRPr lang="ru-RU" sz="2800" b="1" dirty="0">
              <a:solidFill>
                <a:srgbClr val="C00000"/>
              </a:solidFill>
              <a:effectLst>
                <a:outerShdw blurRad="38100" dist="38100" dir="2700000" algn="tl">
                  <a:srgbClr val="000000">
                    <a:alpha val="43137"/>
                  </a:srgbClr>
                </a:outerShdw>
              </a:effectLst>
            </a:endParaRPr>
          </a:p>
        </p:txBody>
      </p:sp>
      <p:pic>
        <p:nvPicPr>
          <p:cNvPr id="28" name="i-main-pic" descr="Картинка 42 из 12283"/>
          <p:cNvPicPr/>
          <p:nvPr/>
        </p:nvPicPr>
        <p:blipFill>
          <a:blip r:embed="rId2" cstate="print"/>
          <a:srcRect/>
          <a:stretch>
            <a:fillRect/>
          </a:stretch>
        </p:blipFill>
        <p:spPr bwMode="auto">
          <a:xfrm>
            <a:off x="2362200" y="1524000"/>
            <a:ext cx="4805386" cy="3748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Прямоугольник 28"/>
          <p:cNvSpPr/>
          <p:nvPr/>
        </p:nvSpPr>
        <p:spPr>
          <a:xfrm>
            <a:off x="2057400" y="685800"/>
            <a:ext cx="6553200" cy="369332"/>
          </a:xfrm>
          <a:prstGeom prst="rect">
            <a:avLst/>
          </a:prstGeom>
        </p:spPr>
        <p:txBody>
          <a:bodyPr wrap="square">
            <a:spAutoFit/>
          </a:bodyPr>
          <a:lstStyle/>
          <a:p>
            <a:r>
              <a:rPr lang="ru-RU" dirty="0"/>
              <a:t>Зайцеобразные включают 1 вид (</a:t>
            </a:r>
            <a:r>
              <a:rPr lang="ru-RU" b="1" dirty="0">
                <a:solidFill>
                  <a:srgbClr val="C00000"/>
                </a:solidFill>
              </a:rPr>
              <a:t>заяц-русак</a:t>
            </a:r>
            <a:r>
              <a:rPr lang="ru-RU" dirty="0"/>
              <a:t>)</a:t>
            </a:r>
          </a:p>
        </p:txBody>
      </p:sp>
    </p:spTree>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a:t>
            </a:r>
            <a:r>
              <a:rPr lang="ru-RU" sz="4000" dirty="0" err="1" smtClean="0">
                <a:solidFill>
                  <a:srgbClr val="0070C0"/>
                </a:solidFill>
                <a:latin typeface="Times New Roman" panose="02020603050405020304" pitchFamily="18" charset="0"/>
                <a:cs typeface="Times New Roman" panose="02020603050405020304" pitchFamily="18" charset="0"/>
              </a:rPr>
              <a:t>Чилингарян</a:t>
            </a:r>
            <a:r>
              <a:rPr lang="ru-RU" sz="4000" dirty="0" smtClean="0">
                <a:solidFill>
                  <a:srgbClr val="0070C0"/>
                </a:solidFill>
                <a:latin typeface="Times New Roman" panose="02020603050405020304" pitchFamily="18" charset="0"/>
                <a:cs typeface="Times New Roman" panose="02020603050405020304" pitchFamily="18" charset="0"/>
              </a:rPr>
              <a:t> Тиграна</a:t>
            </a:r>
            <a:br>
              <a:rPr lang="ru-RU" sz="4000" dirty="0" smtClean="0">
                <a:solidFill>
                  <a:srgbClr val="0070C0"/>
                </a:solidFill>
                <a:latin typeface="Times New Roman" panose="02020603050405020304" pitchFamily="18" charset="0"/>
                <a:cs typeface="Times New Roman" panose="02020603050405020304" pitchFamily="18" charset="0"/>
              </a:rPr>
            </a:br>
            <a:r>
              <a:rPr lang="ru-RU" sz="4000" dirty="0">
                <a:solidFill>
                  <a:srgbClr val="0070C0"/>
                </a:solidFill>
                <a:latin typeface="Times New Roman" panose="02020603050405020304" pitchFamily="18" charset="0"/>
                <a:cs typeface="Times New Roman" panose="02020603050405020304" pitchFamily="18" charset="0"/>
              </a:rPr>
              <a:t>Б</a:t>
            </a:r>
            <a:r>
              <a:rPr lang="ru-RU" sz="4000" dirty="0" smtClean="0">
                <a:solidFill>
                  <a:srgbClr val="0070C0"/>
                </a:solidFill>
                <a:latin typeface="Times New Roman" panose="02020603050405020304" pitchFamily="18" charset="0"/>
                <a:cs typeface="Times New Roman" panose="02020603050405020304" pitchFamily="18" charset="0"/>
              </a:rPr>
              <a:t>ондарь Марии</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2050" name="Picture 2" descr="C:\Users\Андрей\Desktop\2019-07-04_013sf.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172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78994"/>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14400" y="3886200"/>
            <a:ext cx="1524000" cy="369332"/>
          </a:xfrm>
          <a:prstGeom prst="rect">
            <a:avLst/>
          </a:prstGeom>
          <a:noFill/>
        </p:spPr>
        <p:txBody>
          <a:bodyPr wrap="square" rtlCol="0">
            <a:spAutoFit/>
          </a:bodyPr>
          <a:lstStyle/>
          <a:p>
            <a:pPr algn="ctr"/>
            <a:r>
              <a:rPr lang="ru-RU" dirty="0" smtClean="0"/>
              <a:t>Ёж</a:t>
            </a:r>
            <a:endParaRPr lang="ru-RU" dirty="0"/>
          </a:p>
        </p:txBody>
      </p:sp>
      <p:sp>
        <p:nvSpPr>
          <p:cNvPr id="18" name="TextBox 17"/>
          <p:cNvSpPr txBox="1"/>
          <p:nvPr/>
        </p:nvSpPr>
        <p:spPr>
          <a:xfrm>
            <a:off x="6553200" y="3733800"/>
            <a:ext cx="1981200" cy="369332"/>
          </a:xfrm>
          <a:prstGeom prst="rect">
            <a:avLst/>
          </a:prstGeom>
          <a:noFill/>
        </p:spPr>
        <p:txBody>
          <a:bodyPr wrap="square" rtlCol="0">
            <a:spAutoFit/>
          </a:bodyPr>
          <a:lstStyle/>
          <a:p>
            <a:pPr algn="ctr"/>
            <a:r>
              <a:rPr lang="ru-RU" dirty="0" smtClean="0"/>
              <a:t>Бурозубка</a:t>
            </a:r>
            <a:endParaRPr lang="ru-RU" dirty="0"/>
          </a:p>
        </p:txBody>
      </p:sp>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
        <p:nvSpPr>
          <p:cNvPr id="25" name="TextBox 24"/>
          <p:cNvSpPr txBox="1"/>
          <p:nvPr/>
        </p:nvSpPr>
        <p:spPr>
          <a:xfrm>
            <a:off x="685800" y="6096000"/>
            <a:ext cx="1295400" cy="369332"/>
          </a:xfrm>
          <a:prstGeom prst="rect">
            <a:avLst/>
          </a:prstGeom>
          <a:noFill/>
        </p:spPr>
        <p:txBody>
          <a:bodyPr wrap="square" rtlCol="0">
            <a:spAutoFit/>
          </a:bodyPr>
          <a:lstStyle/>
          <a:p>
            <a:pPr algn="ctr"/>
            <a:r>
              <a:rPr lang="ru-RU" dirty="0" smtClean="0"/>
              <a:t>Крот</a:t>
            </a:r>
            <a:endParaRPr lang="ru-RU" dirty="0"/>
          </a:p>
        </p:txBody>
      </p:sp>
      <p:sp>
        <p:nvSpPr>
          <p:cNvPr id="26" name="TextBox 25"/>
          <p:cNvSpPr txBox="1"/>
          <p:nvPr/>
        </p:nvSpPr>
        <p:spPr>
          <a:xfrm>
            <a:off x="6934200" y="6096000"/>
            <a:ext cx="1295400" cy="369332"/>
          </a:xfrm>
          <a:prstGeom prst="rect">
            <a:avLst/>
          </a:prstGeom>
          <a:noFill/>
        </p:spPr>
        <p:txBody>
          <a:bodyPr wrap="square" rtlCol="0">
            <a:spAutoFit/>
          </a:bodyPr>
          <a:lstStyle/>
          <a:p>
            <a:pPr algn="ctr"/>
            <a:r>
              <a:rPr lang="ru-RU" dirty="0" smtClean="0"/>
              <a:t>Выхухоль</a:t>
            </a:r>
            <a:endParaRPr lang="ru-RU" dirty="0"/>
          </a:p>
        </p:txBody>
      </p:sp>
      <p:sp>
        <p:nvSpPr>
          <p:cNvPr id="19" name="Прямоугольник 18"/>
          <p:cNvSpPr/>
          <p:nvPr/>
        </p:nvSpPr>
        <p:spPr>
          <a:xfrm>
            <a:off x="1981200" y="685800"/>
            <a:ext cx="6934200" cy="646331"/>
          </a:xfrm>
          <a:prstGeom prst="rect">
            <a:avLst/>
          </a:prstGeom>
        </p:spPr>
        <p:txBody>
          <a:bodyPr wrap="square">
            <a:spAutoFit/>
          </a:bodyPr>
          <a:lstStyle/>
          <a:p>
            <a:r>
              <a:rPr lang="ru-RU" dirty="0"/>
              <a:t>Отряд </a:t>
            </a:r>
            <a:r>
              <a:rPr lang="ru-RU" b="1" dirty="0">
                <a:solidFill>
                  <a:srgbClr val="C00000"/>
                </a:solidFill>
              </a:rPr>
              <a:t>насекомоядных</a:t>
            </a:r>
            <a:r>
              <a:rPr lang="ru-RU" dirty="0"/>
              <a:t> включает 9 видов (еж</a:t>
            </a:r>
            <a:r>
              <a:rPr lang="ru-RU" dirty="0" smtClean="0"/>
              <a:t>, крот, </a:t>
            </a:r>
            <a:r>
              <a:rPr lang="ru-RU" dirty="0"/>
              <a:t>бурозубка, белозубка, выхухоль).</a:t>
            </a:r>
          </a:p>
        </p:txBody>
      </p:sp>
      <p:pic>
        <p:nvPicPr>
          <p:cNvPr id="10" name="i-main-pic" descr="Картинка 17 из 64000"/>
          <p:cNvPicPr/>
          <p:nvPr/>
        </p:nvPicPr>
        <p:blipFill>
          <a:blip r:embed="rId2" cstate="print"/>
          <a:srcRect/>
          <a:stretch>
            <a:fillRect/>
          </a:stretch>
        </p:blipFill>
        <p:spPr bwMode="auto">
          <a:xfrm>
            <a:off x="381000" y="1676400"/>
            <a:ext cx="27432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in-pic" descr="Картинка 94 из 166"/>
          <p:cNvPicPr/>
          <p:nvPr/>
        </p:nvPicPr>
        <p:blipFill>
          <a:blip r:embed="rId3" cstate="print"/>
          <a:srcRect t="8237" r="6732" b="7268"/>
          <a:stretch>
            <a:fillRect/>
          </a:stretch>
        </p:blipFill>
        <p:spPr bwMode="auto">
          <a:xfrm>
            <a:off x="6019800" y="1524001"/>
            <a:ext cx="28956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in-pic" descr="Картинка 11 из 1604"/>
          <p:cNvPicPr>
            <a:picLocks noChangeAspect="1" noChangeArrowheads="1"/>
          </p:cNvPicPr>
          <p:nvPr/>
        </p:nvPicPr>
        <p:blipFill>
          <a:blip r:embed="rId4"/>
          <a:srcRect/>
          <a:stretch>
            <a:fillRect/>
          </a:stretch>
        </p:blipFill>
        <p:spPr bwMode="auto">
          <a:xfrm>
            <a:off x="6019800" y="4191000"/>
            <a:ext cx="2963379" cy="1676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in-pic" descr="Картинка 15 из 42384"/>
          <p:cNvPicPr/>
          <p:nvPr/>
        </p:nvPicPr>
        <p:blipFill>
          <a:blip r:embed="rId5" cstate="print"/>
          <a:srcRect/>
          <a:stretch>
            <a:fillRect/>
          </a:stretch>
        </p:blipFill>
        <p:spPr bwMode="auto">
          <a:xfrm>
            <a:off x="304800" y="4267200"/>
            <a:ext cx="2814662" cy="1619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6" descr="2004_07_23 -- 10"/>
          <p:cNvPicPr>
            <a:picLocks noChangeAspect="1" noChangeArrowheads="1"/>
          </p:cNvPicPr>
          <p:nvPr/>
        </p:nvPicPr>
        <p:blipFill>
          <a:blip r:embed="rId6"/>
          <a:srcRect/>
          <a:stretch>
            <a:fillRect/>
          </a:stretch>
        </p:blipFill>
        <p:spPr bwMode="auto">
          <a:xfrm>
            <a:off x="3276600" y="2514600"/>
            <a:ext cx="2571750" cy="1974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3352800" y="4724400"/>
            <a:ext cx="2514600" cy="369332"/>
          </a:xfrm>
          <a:prstGeom prst="rect">
            <a:avLst/>
          </a:prstGeom>
          <a:noFill/>
        </p:spPr>
        <p:txBody>
          <a:bodyPr wrap="square" rtlCol="0">
            <a:spAutoFit/>
          </a:bodyPr>
          <a:lstStyle/>
          <a:p>
            <a:pPr algn="ctr"/>
            <a:r>
              <a:rPr lang="ru-RU" dirty="0" smtClean="0"/>
              <a:t>Ушастый ёж</a:t>
            </a:r>
            <a:endParaRPr lang="ru-RU" dirty="0"/>
          </a:p>
        </p:txBody>
      </p:sp>
    </p:spTree>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Веретенниковой Софии</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6" name="i-main-pic" descr="Картинка 17 из 64000"/>
          <p:cNvPicPr>
            <a:picLocks noGrp="1"/>
          </p:cNvPicPr>
          <p:nvPr>
            <p:ph idx="1"/>
          </p:nvPr>
        </p:nvPicPr>
        <p:blipFill>
          <a:blip r:embed="rId2" cstate="print"/>
          <a:srcRect/>
          <a:stretch>
            <a:fillRect/>
          </a:stretch>
        </p:blipFill>
        <p:spPr bwMode="auto">
          <a:xfrm>
            <a:off x="1905000" y="1752600"/>
            <a:ext cx="5334000" cy="4190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7587297"/>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Таблица 19"/>
          <p:cNvGraphicFramePr>
            <a:graphicFrameLocks noGrp="1"/>
          </p:cNvGraphicFramePr>
          <p:nvPr/>
        </p:nvGraphicFramePr>
        <p:xfrm>
          <a:off x="3276599" y="914400"/>
          <a:ext cx="3428999" cy="3429000"/>
        </p:xfrm>
        <a:graphic>
          <a:graphicData uri="http://schemas.openxmlformats.org/drawingml/2006/table">
            <a:tbl>
              <a:tblPr firstRow="1" bandRow="1">
                <a:tableStyleId>{5C22544A-7EE6-4342-B048-85BDC9FD1C3A}</a:tableStyleId>
              </a:tblPr>
              <a:tblGrid>
                <a:gridCol w="489857"/>
                <a:gridCol w="489857"/>
                <a:gridCol w="489857"/>
                <a:gridCol w="489857"/>
                <a:gridCol w="489857"/>
                <a:gridCol w="489857"/>
                <a:gridCol w="489857"/>
              </a:tblGrid>
              <a:tr h="428625">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b="0" dirty="0">
                        <a:solidFill>
                          <a:schemeClr val="tx1"/>
                        </a:solidFill>
                      </a:endParaRPr>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b="0" dirty="0">
                        <a:solidFill>
                          <a:schemeClr val="tx1"/>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dirty="0"/>
                    </a:p>
                  </a:txBody>
                  <a:tcP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8625">
                <a:tc>
                  <a:txBody>
                    <a:bodyPr/>
                    <a:lstStyle/>
                    <a:p>
                      <a:pPr algn="ctr"/>
                      <a:endParaRPr lang="ru-RU" dirty="0"/>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endParaRPr lang="ru-RU" dirty="0"/>
                    </a:p>
                  </a:txBody>
                  <a:tcPr>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1" name="Таблица 20"/>
          <p:cNvGraphicFramePr>
            <a:graphicFrameLocks noGrp="1"/>
          </p:cNvGraphicFramePr>
          <p:nvPr/>
        </p:nvGraphicFramePr>
        <p:xfrm>
          <a:off x="4343400" y="914400"/>
          <a:ext cx="838200" cy="381000"/>
        </p:xfrm>
        <a:graphic>
          <a:graphicData uri="http://schemas.openxmlformats.org/drawingml/2006/table">
            <a:tbl>
              <a:tblPr firstRow="1" bandRow="1">
                <a:tableStyleId>{5C22544A-7EE6-4342-B048-85BDC9FD1C3A}</a:tableStyleId>
              </a:tblPr>
              <a:tblGrid>
                <a:gridCol w="419100"/>
                <a:gridCol w="419100"/>
              </a:tblGrid>
              <a:tr h="381000">
                <a:tc>
                  <a:txBody>
                    <a:bodyPr/>
                    <a:lstStyle/>
                    <a:p>
                      <a:r>
                        <a:rPr lang="ru-RU" b="0" dirty="0" smtClean="0">
                          <a:solidFill>
                            <a:schemeClr val="tx1"/>
                          </a:solidFill>
                        </a:rPr>
                        <a:t>Ё</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b="0" dirty="0" smtClean="0">
                          <a:solidFill>
                            <a:schemeClr val="tx1"/>
                          </a:solidFill>
                        </a:rPr>
                        <a:t>Ж</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2" name="Таблица 21"/>
          <p:cNvGraphicFramePr>
            <a:graphicFrameLocks noGrp="1"/>
          </p:cNvGraphicFramePr>
          <p:nvPr/>
        </p:nvGraphicFramePr>
        <p:xfrm>
          <a:off x="4191000" y="1371600"/>
          <a:ext cx="1981200" cy="381000"/>
        </p:xfrm>
        <a:graphic>
          <a:graphicData uri="http://schemas.openxmlformats.org/drawingml/2006/table">
            <a:tbl>
              <a:tblPr firstRow="1" bandRow="1">
                <a:tableStyleId>{5C22544A-7EE6-4342-B048-85BDC9FD1C3A}</a:tableStyleId>
              </a:tblPr>
              <a:tblGrid>
                <a:gridCol w="495300"/>
                <a:gridCol w="495300"/>
                <a:gridCol w="495300"/>
                <a:gridCol w="495300"/>
              </a:tblGrid>
              <a:tr h="381000">
                <a:tc>
                  <a:txBody>
                    <a:bodyPr/>
                    <a:lstStyle/>
                    <a:p>
                      <a:pPr algn="ctr"/>
                      <a:r>
                        <a:rPr lang="ru-RU" b="0" dirty="0" smtClean="0">
                          <a:solidFill>
                            <a:schemeClr val="tx1"/>
                          </a:solidFill>
                        </a:rPr>
                        <a:t>Л</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И</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С</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А</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3" name="Таблица 22"/>
          <p:cNvGraphicFramePr>
            <a:graphicFrameLocks noGrp="1"/>
          </p:cNvGraphicFramePr>
          <p:nvPr/>
        </p:nvGraphicFramePr>
        <p:xfrm>
          <a:off x="4724400" y="1828800"/>
          <a:ext cx="1905000" cy="381000"/>
        </p:xfrm>
        <a:graphic>
          <a:graphicData uri="http://schemas.openxmlformats.org/drawingml/2006/table">
            <a:tbl>
              <a:tblPr firstRow="1" bandRow="1">
                <a:tableStyleId>{5C22544A-7EE6-4342-B048-85BDC9FD1C3A}</a:tableStyleId>
              </a:tblPr>
              <a:tblGrid>
                <a:gridCol w="476250"/>
                <a:gridCol w="476250"/>
                <a:gridCol w="476250"/>
                <a:gridCol w="476250"/>
              </a:tblGrid>
              <a:tr h="381000">
                <a:tc>
                  <a:txBody>
                    <a:bodyPr/>
                    <a:lstStyle/>
                    <a:p>
                      <a:pPr algn="ctr"/>
                      <a:r>
                        <a:rPr lang="ru-RU" b="0" dirty="0" smtClean="0">
                          <a:solidFill>
                            <a:schemeClr val="tx1"/>
                          </a:solidFill>
                        </a:rPr>
                        <a:t>В</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О</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Л</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К</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4" name="Таблица 23"/>
          <p:cNvGraphicFramePr>
            <a:graphicFrameLocks noGrp="1"/>
          </p:cNvGraphicFramePr>
          <p:nvPr/>
        </p:nvGraphicFramePr>
        <p:xfrm>
          <a:off x="3276600" y="2209800"/>
          <a:ext cx="3428999" cy="381000"/>
        </p:xfrm>
        <a:graphic>
          <a:graphicData uri="http://schemas.openxmlformats.org/drawingml/2006/table">
            <a:tbl>
              <a:tblPr firstRow="1" bandRow="1">
                <a:tableStyleId>{5C22544A-7EE6-4342-B048-85BDC9FD1C3A}</a:tableStyleId>
              </a:tblPr>
              <a:tblGrid>
                <a:gridCol w="489857"/>
                <a:gridCol w="489857"/>
                <a:gridCol w="489857"/>
                <a:gridCol w="489857"/>
                <a:gridCol w="489857"/>
                <a:gridCol w="489857"/>
                <a:gridCol w="489857"/>
              </a:tblGrid>
              <a:tr h="381000">
                <a:tc>
                  <a:txBody>
                    <a:bodyPr/>
                    <a:lstStyle/>
                    <a:p>
                      <a:pPr algn="ctr"/>
                      <a:r>
                        <a:rPr lang="ru-RU" b="0" dirty="0" smtClean="0">
                          <a:solidFill>
                            <a:schemeClr val="tx1"/>
                          </a:solidFill>
                        </a:rPr>
                        <a:t>В</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О</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Р</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О</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Б</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Е</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Й</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5" name="Таблица 24"/>
          <p:cNvGraphicFramePr>
            <a:graphicFrameLocks noGrp="1"/>
          </p:cNvGraphicFramePr>
          <p:nvPr/>
        </p:nvGraphicFramePr>
        <p:xfrm>
          <a:off x="3810000" y="2667000"/>
          <a:ext cx="2362200" cy="381000"/>
        </p:xfrm>
        <a:graphic>
          <a:graphicData uri="http://schemas.openxmlformats.org/drawingml/2006/table">
            <a:tbl>
              <a:tblPr firstRow="1" bandRow="1">
                <a:tableStyleId>{5C22544A-7EE6-4342-B048-85BDC9FD1C3A}</a:tableStyleId>
              </a:tblPr>
              <a:tblGrid>
                <a:gridCol w="472440"/>
                <a:gridCol w="472440"/>
                <a:gridCol w="472440"/>
                <a:gridCol w="472440"/>
                <a:gridCol w="472440"/>
              </a:tblGrid>
              <a:tr h="381000">
                <a:tc>
                  <a:txBody>
                    <a:bodyPr/>
                    <a:lstStyle/>
                    <a:p>
                      <a:pPr algn="ctr"/>
                      <a:r>
                        <a:rPr lang="ru-RU" b="0" dirty="0" smtClean="0">
                          <a:solidFill>
                            <a:schemeClr val="tx1"/>
                          </a:solidFill>
                        </a:rPr>
                        <a:t>Д</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Я</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Т</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Е</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Л</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6" name="Таблица 25"/>
          <p:cNvGraphicFramePr>
            <a:graphicFrameLocks noGrp="1"/>
          </p:cNvGraphicFramePr>
          <p:nvPr/>
        </p:nvGraphicFramePr>
        <p:xfrm>
          <a:off x="3276600" y="3124200"/>
          <a:ext cx="2438400" cy="381000"/>
        </p:xfrm>
        <a:graphic>
          <a:graphicData uri="http://schemas.openxmlformats.org/drawingml/2006/table">
            <a:tbl>
              <a:tblPr firstRow="1" bandRow="1">
                <a:tableStyleId>{5C22544A-7EE6-4342-B048-85BDC9FD1C3A}</a:tableStyleId>
              </a:tblPr>
              <a:tblGrid>
                <a:gridCol w="487680"/>
                <a:gridCol w="487680"/>
                <a:gridCol w="487680"/>
                <a:gridCol w="487680"/>
                <a:gridCol w="487680"/>
              </a:tblGrid>
              <a:tr h="381000">
                <a:tc>
                  <a:txBody>
                    <a:bodyPr/>
                    <a:lstStyle/>
                    <a:p>
                      <a:pPr algn="ctr"/>
                      <a:r>
                        <a:rPr lang="ru-RU" b="0" dirty="0" smtClean="0">
                          <a:solidFill>
                            <a:schemeClr val="tx1"/>
                          </a:solidFill>
                        </a:rPr>
                        <a:t>О</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Л</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Е</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Н</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Ь</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7" name="Таблица 26"/>
          <p:cNvGraphicFramePr>
            <a:graphicFrameLocks noGrp="1"/>
          </p:cNvGraphicFramePr>
          <p:nvPr/>
        </p:nvGraphicFramePr>
        <p:xfrm>
          <a:off x="4267200" y="3505200"/>
          <a:ext cx="1905000" cy="381000"/>
        </p:xfrm>
        <a:graphic>
          <a:graphicData uri="http://schemas.openxmlformats.org/drawingml/2006/table">
            <a:tbl>
              <a:tblPr firstRow="1" bandRow="1">
                <a:tableStyleId>{5C22544A-7EE6-4342-B048-85BDC9FD1C3A}</a:tableStyleId>
              </a:tblPr>
              <a:tblGrid>
                <a:gridCol w="476250"/>
                <a:gridCol w="476250"/>
                <a:gridCol w="476250"/>
                <a:gridCol w="476250"/>
              </a:tblGrid>
              <a:tr h="381000">
                <a:tc>
                  <a:txBody>
                    <a:bodyPr/>
                    <a:lstStyle/>
                    <a:p>
                      <a:pPr algn="ctr"/>
                      <a:r>
                        <a:rPr lang="ru-RU" b="0" dirty="0" smtClean="0">
                          <a:solidFill>
                            <a:schemeClr val="tx1"/>
                          </a:solidFill>
                        </a:rPr>
                        <a:t>М</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Ы</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Ш</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Ь</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8" name="Таблица 27"/>
          <p:cNvGraphicFramePr>
            <a:graphicFrameLocks noGrp="1"/>
          </p:cNvGraphicFramePr>
          <p:nvPr/>
        </p:nvGraphicFramePr>
        <p:xfrm>
          <a:off x="3733800" y="3962400"/>
          <a:ext cx="1981200" cy="457200"/>
        </p:xfrm>
        <a:graphic>
          <a:graphicData uri="http://schemas.openxmlformats.org/drawingml/2006/table">
            <a:tbl>
              <a:tblPr firstRow="1" bandRow="1">
                <a:tableStyleId>{5C22544A-7EE6-4342-B048-85BDC9FD1C3A}</a:tableStyleId>
              </a:tblPr>
              <a:tblGrid>
                <a:gridCol w="495300"/>
                <a:gridCol w="495300"/>
                <a:gridCol w="495300"/>
                <a:gridCol w="495300"/>
              </a:tblGrid>
              <a:tr h="457200">
                <a:tc>
                  <a:txBody>
                    <a:bodyPr/>
                    <a:lstStyle/>
                    <a:p>
                      <a:pPr algn="ctr"/>
                      <a:r>
                        <a:rPr lang="ru-RU" b="0" dirty="0" smtClean="0">
                          <a:solidFill>
                            <a:schemeClr val="tx1"/>
                          </a:solidFill>
                        </a:rPr>
                        <a:t>З</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М</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Е</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ru-RU" b="0" dirty="0" smtClean="0">
                          <a:solidFill>
                            <a:schemeClr val="tx1"/>
                          </a:solidFill>
                        </a:rPr>
                        <a:t>Я</a:t>
                      </a:r>
                      <a:endParaRPr lang="ru-RU"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9" name="Таблица 28"/>
          <p:cNvGraphicFramePr>
            <a:graphicFrameLocks noGrp="1"/>
          </p:cNvGraphicFramePr>
          <p:nvPr/>
        </p:nvGraphicFramePr>
        <p:xfrm>
          <a:off x="4724400" y="914399"/>
          <a:ext cx="533400" cy="3429001"/>
        </p:xfrm>
        <a:graphic>
          <a:graphicData uri="http://schemas.openxmlformats.org/drawingml/2006/table">
            <a:tbl>
              <a:tblPr firstRow="1" bandRow="1">
                <a:tableStyleId>{5C22544A-7EE6-4342-B048-85BDC9FD1C3A}</a:tableStyleId>
              </a:tblPr>
              <a:tblGrid>
                <a:gridCol w="533400"/>
              </a:tblGrid>
              <a:tr h="431419">
                <a:tc>
                  <a:txBody>
                    <a:bodyPr/>
                    <a:lstStyle/>
                    <a:p>
                      <a:pPr algn="ctr"/>
                      <a:r>
                        <a:rPr lang="ru-RU" sz="2000" b="1" dirty="0" smtClean="0">
                          <a:solidFill>
                            <a:srgbClr val="C00000"/>
                          </a:solidFill>
                        </a:rPr>
                        <a:t>Ж</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31419">
                <a:tc>
                  <a:txBody>
                    <a:bodyPr/>
                    <a:lstStyle/>
                    <a:p>
                      <a:pPr algn="ctr"/>
                      <a:r>
                        <a:rPr lang="ru-RU" sz="2000" b="1" dirty="0" smtClean="0">
                          <a:solidFill>
                            <a:srgbClr val="C00000"/>
                          </a:solidFill>
                        </a:rPr>
                        <a:t>И</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31419">
                <a:tc>
                  <a:txBody>
                    <a:bodyPr/>
                    <a:lstStyle/>
                    <a:p>
                      <a:pPr algn="ctr"/>
                      <a:r>
                        <a:rPr lang="ru-RU" sz="2000" b="1" dirty="0" smtClean="0">
                          <a:solidFill>
                            <a:srgbClr val="C00000"/>
                          </a:solidFill>
                        </a:rPr>
                        <a:t>В</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09068">
                <a:tc>
                  <a:txBody>
                    <a:bodyPr/>
                    <a:lstStyle/>
                    <a:p>
                      <a:pPr algn="ctr"/>
                      <a:r>
                        <a:rPr lang="ru-RU" sz="2000" b="1" dirty="0" smtClean="0">
                          <a:solidFill>
                            <a:srgbClr val="C00000"/>
                          </a:solidFill>
                        </a:rPr>
                        <a:t>О</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31419">
                <a:tc>
                  <a:txBody>
                    <a:bodyPr/>
                    <a:lstStyle/>
                    <a:p>
                      <a:pPr algn="ctr"/>
                      <a:r>
                        <a:rPr lang="ru-RU" sz="2000" b="1" dirty="0" smtClean="0">
                          <a:solidFill>
                            <a:srgbClr val="C00000"/>
                          </a:solidFill>
                        </a:rPr>
                        <a:t>Т</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31419">
                <a:tc>
                  <a:txBody>
                    <a:bodyPr/>
                    <a:lstStyle/>
                    <a:p>
                      <a:pPr algn="ctr"/>
                      <a:r>
                        <a:rPr lang="ru-RU" sz="2000" b="1" dirty="0" smtClean="0">
                          <a:solidFill>
                            <a:srgbClr val="C00000"/>
                          </a:solidFill>
                        </a:rPr>
                        <a:t>Н</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31419">
                <a:tc>
                  <a:txBody>
                    <a:bodyPr/>
                    <a:lstStyle/>
                    <a:p>
                      <a:pPr algn="ctr"/>
                      <a:r>
                        <a:rPr lang="ru-RU" sz="2000" b="1" dirty="0" smtClean="0">
                          <a:solidFill>
                            <a:srgbClr val="C00000"/>
                          </a:solidFill>
                        </a:rPr>
                        <a:t>Ы</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r h="431419">
                <a:tc>
                  <a:txBody>
                    <a:bodyPr/>
                    <a:lstStyle/>
                    <a:p>
                      <a:pPr algn="ctr"/>
                      <a:r>
                        <a:rPr lang="ru-RU" sz="2000" b="1" dirty="0" smtClean="0">
                          <a:solidFill>
                            <a:srgbClr val="C00000"/>
                          </a:solidFill>
                        </a:rPr>
                        <a:t>Е</a:t>
                      </a:r>
                      <a:endParaRPr lang="ru-RU" sz="2000" b="1" dirty="0">
                        <a:solidFill>
                          <a:srgbClr val="C000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bl>
          </a:graphicData>
        </a:graphic>
      </p:graphicFrame>
      <p:sp>
        <p:nvSpPr>
          <p:cNvPr id="30" name="Прямоугольник 29"/>
          <p:cNvSpPr/>
          <p:nvPr/>
        </p:nvSpPr>
        <p:spPr>
          <a:xfrm>
            <a:off x="685800" y="1600200"/>
            <a:ext cx="2362200" cy="954107"/>
          </a:xfrm>
          <a:prstGeom prst="rect">
            <a:avLst/>
          </a:prstGeom>
        </p:spPr>
        <p:txBody>
          <a:bodyPr wrap="square">
            <a:spAutoFit/>
          </a:bodyPr>
          <a:lstStyle/>
          <a:p>
            <a:r>
              <a:rPr lang="ru-RU" sz="1400" dirty="0" smtClean="0"/>
              <a:t>Шубка – иголки,</a:t>
            </a:r>
            <a:br>
              <a:rPr lang="ru-RU" sz="1400" dirty="0" smtClean="0"/>
            </a:br>
            <a:r>
              <a:rPr lang="ru-RU" sz="1400" dirty="0" smtClean="0"/>
              <a:t>Свернётся он – колкий,</a:t>
            </a:r>
            <a:br>
              <a:rPr lang="ru-RU" sz="1400" dirty="0" smtClean="0"/>
            </a:br>
            <a:r>
              <a:rPr lang="ru-RU" sz="1400" dirty="0" smtClean="0"/>
              <a:t>Рукой не возьмёшь.</a:t>
            </a:r>
            <a:br>
              <a:rPr lang="ru-RU" sz="1400" dirty="0" smtClean="0"/>
            </a:br>
            <a:r>
              <a:rPr lang="ru-RU" sz="1400" dirty="0" smtClean="0"/>
              <a:t>Кто это? …</a:t>
            </a:r>
            <a:endParaRPr lang="ru-RU" sz="1400" dirty="0"/>
          </a:p>
        </p:txBody>
      </p:sp>
      <p:sp>
        <p:nvSpPr>
          <p:cNvPr id="31" name="Прямоугольник 30"/>
          <p:cNvSpPr/>
          <p:nvPr/>
        </p:nvSpPr>
        <p:spPr>
          <a:xfrm>
            <a:off x="228600" y="2819400"/>
            <a:ext cx="2362200" cy="990600"/>
          </a:xfrm>
          <a:prstGeom prst="rect">
            <a:avLst/>
          </a:prstGeom>
        </p:spPr>
        <p:txBody>
          <a:bodyPr wrap="square">
            <a:spAutoFit/>
          </a:bodyPr>
          <a:lstStyle/>
          <a:p>
            <a:r>
              <a:rPr lang="ru-RU" sz="1400" dirty="0" smtClean="0"/>
              <a:t>Хитрая плутовка,</a:t>
            </a:r>
            <a:br>
              <a:rPr lang="ru-RU" sz="1400" dirty="0" smtClean="0"/>
            </a:br>
            <a:r>
              <a:rPr lang="ru-RU" sz="1400" dirty="0" smtClean="0"/>
              <a:t>Рыжая головка,</a:t>
            </a:r>
            <a:br>
              <a:rPr lang="ru-RU" sz="1400" dirty="0" smtClean="0"/>
            </a:br>
            <a:r>
              <a:rPr lang="ru-RU" sz="1400" dirty="0" smtClean="0"/>
              <a:t>Пушистый хвост – краса.</a:t>
            </a:r>
            <a:br>
              <a:rPr lang="ru-RU" sz="1400" dirty="0" smtClean="0"/>
            </a:br>
            <a:r>
              <a:rPr lang="ru-RU" sz="1400" dirty="0" smtClean="0"/>
              <a:t>Кто ж это?..</a:t>
            </a:r>
            <a:endParaRPr lang="ru-RU" sz="1400" dirty="0"/>
          </a:p>
        </p:txBody>
      </p:sp>
      <p:sp>
        <p:nvSpPr>
          <p:cNvPr id="32" name="Прямоугольник 31"/>
          <p:cNvSpPr/>
          <p:nvPr/>
        </p:nvSpPr>
        <p:spPr>
          <a:xfrm>
            <a:off x="457200" y="4114800"/>
            <a:ext cx="2743200" cy="954107"/>
          </a:xfrm>
          <a:prstGeom prst="rect">
            <a:avLst/>
          </a:prstGeom>
        </p:spPr>
        <p:txBody>
          <a:bodyPr wrap="square">
            <a:spAutoFit/>
          </a:bodyPr>
          <a:lstStyle/>
          <a:p>
            <a:r>
              <a:rPr lang="ru-RU" sz="1400" dirty="0" smtClean="0"/>
              <a:t>На овчарку он похож.</a:t>
            </a:r>
            <a:br>
              <a:rPr lang="ru-RU" sz="1400" dirty="0" smtClean="0"/>
            </a:br>
            <a:r>
              <a:rPr lang="ru-RU" sz="1400" dirty="0" smtClean="0"/>
              <a:t>Что ни зуб – то острый нож!</a:t>
            </a:r>
            <a:br>
              <a:rPr lang="ru-RU" sz="1400" dirty="0" smtClean="0"/>
            </a:br>
            <a:r>
              <a:rPr lang="ru-RU" sz="1400" dirty="0" smtClean="0"/>
              <a:t>Он бежит, оскалив пасть,</a:t>
            </a:r>
            <a:br>
              <a:rPr lang="ru-RU" sz="1400" dirty="0" smtClean="0"/>
            </a:br>
            <a:r>
              <a:rPr lang="ru-RU" sz="1400" dirty="0" smtClean="0"/>
              <a:t>На овцу готов напасть.</a:t>
            </a:r>
            <a:endParaRPr lang="ru-RU" sz="1400" dirty="0"/>
          </a:p>
        </p:txBody>
      </p:sp>
      <p:sp>
        <p:nvSpPr>
          <p:cNvPr id="33" name="Прямоугольник 32"/>
          <p:cNvSpPr/>
          <p:nvPr/>
        </p:nvSpPr>
        <p:spPr>
          <a:xfrm>
            <a:off x="1524000" y="5334000"/>
            <a:ext cx="2819400" cy="954107"/>
          </a:xfrm>
          <a:prstGeom prst="rect">
            <a:avLst/>
          </a:prstGeom>
        </p:spPr>
        <p:txBody>
          <a:bodyPr wrap="square">
            <a:spAutoFit/>
          </a:bodyPr>
          <a:lstStyle/>
          <a:p>
            <a:r>
              <a:rPr lang="ru-RU" sz="1400" dirty="0" smtClean="0"/>
              <a:t>Я весь день ловлю жучков,</a:t>
            </a:r>
            <a:br>
              <a:rPr lang="ru-RU" sz="1400" dirty="0" smtClean="0"/>
            </a:br>
            <a:r>
              <a:rPr lang="ru-RU" sz="1400" dirty="0" smtClean="0"/>
              <a:t>Уплетаю червячков.</a:t>
            </a:r>
            <a:br>
              <a:rPr lang="ru-RU" sz="1400" dirty="0" smtClean="0"/>
            </a:br>
            <a:r>
              <a:rPr lang="ru-RU" sz="1400" dirty="0" smtClean="0"/>
              <a:t>Чик-чирик! Не робей!</a:t>
            </a:r>
            <a:br>
              <a:rPr lang="ru-RU" sz="1400" dirty="0" smtClean="0"/>
            </a:br>
            <a:r>
              <a:rPr lang="ru-RU" sz="1400" dirty="0" smtClean="0"/>
              <a:t>Я бывалый …</a:t>
            </a:r>
            <a:endParaRPr lang="ru-RU" sz="1400" dirty="0"/>
          </a:p>
        </p:txBody>
      </p:sp>
      <p:sp>
        <p:nvSpPr>
          <p:cNvPr id="34" name="Прямоугольник 33"/>
          <p:cNvSpPr/>
          <p:nvPr/>
        </p:nvSpPr>
        <p:spPr>
          <a:xfrm>
            <a:off x="4419600" y="5334000"/>
            <a:ext cx="3276600" cy="954107"/>
          </a:xfrm>
          <a:prstGeom prst="rect">
            <a:avLst/>
          </a:prstGeom>
        </p:spPr>
        <p:txBody>
          <a:bodyPr wrap="square">
            <a:spAutoFit/>
          </a:bodyPr>
          <a:lstStyle/>
          <a:p>
            <a:r>
              <a:rPr lang="ru-RU" sz="1400" dirty="0" smtClean="0"/>
              <a:t>Кто в беретке ярко-красной,</a:t>
            </a:r>
            <a:br>
              <a:rPr lang="ru-RU" sz="1400" dirty="0" smtClean="0"/>
            </a:br>
            <a:r>
              <a:rPr lang="ru-RU" sz="1400" dirty="0" smtClean="0"/>
              <a:t>В чёрной курточке атласной?</a:t>
            </a:r>
            <a:br>
              <a:rPr lang="ru-RU" sz="1400" dirty="0" smtClean="0"/>
            </a:br>
            <a:r>
              <a:rPr lang="ru-RU" sz="1400" dirty="0" smtClean="0"/>
              <a:t>На меня он не глядит,</a:t>
            </a:r>
            <a:br>
              <a:rPr lang="ru-RU" sz="1400" dirty="0" smtClean="0"/>
            </a:br>
            <a:r>
              <a:rPr lang="ru-RU" sz="1400" dirty="0" smtClean="0"/>
              <a:t>Всё стучит, стучит, стучит</a:t>
            </a:r>
            <a:endParaRPr lang="ru-RU" sz="1400" dirty="0"/>
          </a:p>
        </p:txBody>
      </p:sp>
      <p:sp>
        <p:nvSpPr>
          <p:cNvPr id="35" name="Прямоугольник 34"/>
          <p:cNvSpPr/>
          <p:nvPr/>
        </p:nvSpPr>
        <p:spPr>
          <a:xfrm>
            <a:off x="6705600" y="4191000"/>
            <a:ext cx="2057400" cy="954107"/>
          </a:xfrm>
          <a:prstGeom prst="rect">
            <a:avLst/>
          </a:prstGeom>
        </p:spPr>
        <p:txBody>
          <a:bodyPr wrap="square">
            <a:spAutoFit/>
          </a:bodyPr>
          <a:lstStyle/>
          <a:p>
            <a:r>
              <a:rPr lang="ru-RU" sz="1400" dirty="0" smtClean="0"/>
              <a:t>Стройный, быстрый,</a:t>
            </a:r>
            <a:br>
              <a:rPr lang="ru-RU" sz="1400" dirty="0" smtClean="0"/>
            </a:br>
            <a:r>
              <a:rPr lang="ru-RU" sz="1400" dirty="0" smtClean="0"/>
              <a:t>Рога ветвисты,</a:t>
            </a:r>
            <a:br>
              <a:rPr lang="ru-RU" sz="1400" dirty="0" smtClean="0"/>
            </a:br>
            <a:r>
              <a:rPr lang="ru-RU" sz="1400" dirty="0" smtClean="0"/>
              <a:t>Пасётся весь день.</a:t>
            </a:r>
            <a:br>
              <a:rPr lang="ru-RU" sz="1400" dirty="0" smtClean="0"/>
            </a:br>
            <a:r>
              <a:rPr lang="ru-RU" sz="1400" dirty="0" smtClean="0"/>
              <a:t>Кто ж это? …</a:t>
            </a:r>
            <a:endParaRPr lang="ru-RU" sz="1400" dirty="0"/>
          </a:p>
        </p:txBody>
      </p:sp>
      <p:sp>
        <p:nvSpPr>
          <p:cNvPr id="36" name="Прямоугольник 35"/>
          <p:cNvSpPr/>
          <p:nvPr/>
        </p:nvSpPr>
        <p:spPr>
          <a:xfrm>
            <a:off x="6705600" y="2819400"/>
            <a:ext cx="2667000" cy="954107"/>
          </a:xfrm>
          <a:prstGeom prst="rect">
            <a:avLst/>
          </a:prstGeom>
        </p:spPr>
        <p:txBody>
          <a:bodyPr wrap="square">
            <a:spAutoFit/>
          </a:bodyPr>
          <a:lstStyle/>
          <a:p>
            <a:r>
              <a:rPr lang="ru-RU" sz="1400" dirty="0" smtClean="0"/>
              <a:t>В подполье, в каморке</a:t>
            </a:r>
            <a:br>
              <a:rPr lang="ru-RU" sz="1400" dirty="0" smtClean="0"/>
            </a:br>
            <a:r>
              <a:rPr lang="ru-RU" sz="1400" dirty="0" smtClean="0"/>
              <a:t>Живёт она в норке,</a:t>
            </a:r>
            <a:br>
              <a:rPr lang="ru-RU" sz="1400" dirty="0" smtClean="0"/>
            </a:br>
            <a:r>
              <a:rPr lang="ru-RU" sz="1400" dirty="0" smtClean="0"/>
              <a:t>Серая малышка.</a:t>
            </a:r>
            <a:br>
              <a:rPr lang="ru-RU" sz="1400" dirty="0" smtClean="0"/>
            </a:br>
            <a:r>
              <a:rPr lang="ru-RU" sz="1400" dirty="0" smtClean="0"/>
              <a:t>Кто же это?..</a:t>
            </a:r>
            <a:endParaRPr lang="ru-RU" sz="1400" dirty="0"/>
          </a:p>
        </p:txBody>
      </p:sp>
      <p:sp>
        <p:nvSpPr>
          <p:cNvPr id="37" name="Прямоугольник 36"/>
          <p:cNvSpPr/>
          <p:nvPr/>
        </p:nvSpPr>
        <p:spPr>
          <a:xfrm>
            <a:off x="6781800" y="1143000"/>
            <a:ext cx="2362200" cy="954107"/>
          </a:xfrm>
          <a:prstGeom prst="rect">
            <a:avLst/>
          </a:prstGeom>
        </p:spPr>
        <p:txBody>
          <a:bodyPr wrap="square">
            <a:spAutoFit/>
          </a:bodyPr>
          <a:lstStyle/>
          <a:p>
            <a:r>
              <a:rPr lang="ru-RU" sz="1400" dirty="0" smtClean="0"/>
              <a:t>Шелестя, шурша травой,</a:t>
            </a:r>
            <a:br>
              <a:rPr lang="ru-RU" sz="1400" dirty="0" smtClean="0"/>
            </a:br>
            <a:r>
              <a:rPr lang="ru-RU" sz="1400" dirty="0" smtClean="0"/>
              <a:t>Проползает кнут живой.</a:t>
            </a:r>
            <a:br>
              <a:rPr lang="ru-RU" sz="1400" dirty="0" smtClean="0"/>
            </a:br>
            <a:r>
              <a:rPr lang="ru-RU" sz="1400" dirty="0" smtClean="0"/>
              <a:t>Вот он встал и зашипел:</a:t>
            </a:r>
            <a:br>
              <a:rPr lang="ru-RU" sz="1400" dirty="0" smtClean="0"/>
            </a:br>
            <a:r>
              <a:rPr lang="ru-RU" sz="1400" dirty="0" smtClean="0"/>
              <a:t>Подходи, кто очень смел</a:t>
            </a:r>
            <a:endParaRPr lang="ru-RU" sz="1400" dirty="0"/>
          </a:p>
        </p:txBody>
      </p:sp>
      <p:sp>
        <p:nvSpPr>
          <p:cNvPr id="38" name="Прямоугольник 37"/>
          <p:cNvSpPr/>
          <p:nvPr/>
        </p:nvSpPr>
        <p:spPr>
          <a:xfrm>
            <a:off x="1752600" y="0"/>
            <a:ext cx="7391400" cy="707886"/>
          </a:xfrm>
          <a:prstGeom prst="rect">
            <a:avLst/>
          </a:prstGeom>
        </p:spPr>
        <p:txBody>
          <a:bodyPr wrap="square">
            <a:spAutoFit/>
          </a:bodyPr>
          <a:lstStyle/>
          <a:p>
            <a:pPr algn="ctr"/>
            <a:r>
              <a:rPr lang="ru-RU" sz="2000" dirty="0" smtClean="0">
                <a:solidFill>
                  <a:srgbClr val="0070C0"/>
                </a:solidFill>
                <a:effectLst>
                  <a:outerShdw blurRad="38100" dist="38100" dir="2700000" algn="tl">
                    <a:srgbClr val="000000">
                      <a:alpha val="43137"/>
                    </a:srgbClr>
                  </a:outerShdw>
                </a:effectLst>
              </a:rPr>
              <a:t>Мы продолжаем изучать наш родной край. Разгадайте кроссворд. А ключевое слово и будет темой нашего занятия</a:t>
            </a:r>
            <a:r>
              <a:rPr lang="ru-RU" sz="2000" dirty="0" smtClean="0">
                <a:solidFill>
                  <a:srgbClr val="3DCD03"/>
                </a:solidFill>
                <a:effectLst>
                  <a:outerShdw blurRad="38100" dist="38100" dir="2700000" algn="tl">
                    <a:srgbClr val="000000">
                      <a:alpha val="43137"/>
                    </a:srgbClr>
                  </a:outerShdw>
                </a:effectLst>
              </a:rPr>
              <a:t>.</a:t>
            </a:r>
            <a:endParaRPr lang="ru-RU" sz="2000" dirty="0">
              <a:solidFill>
                <a:srgbClr val="3DCD03"/>
              </a:solidFill>
              <a:effectLst>
                <a:outerShdw blurRad="38100" dist="38100" dir="2700000" algn="tl">
                  <a:srgbClr val="000000">
                    <a:alpha val="43137"/>
                  </a:srgbClr>
                </a:outerShdw>
              </a:effectLs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Effect transition="in" filter="fade">
                                      <p:cBhvr>
                                        <p:cTn id="21" dur="1000"/>
                                        <p:tgtEl>
                                          <p:spTgt spid="31">
                                            <p:txEl>
                                              <p:pRg st="0" end="0"/>
                                            </p:txEl>
                                          </p:spTgt>
                                        </p:tgtEl>
                                      </p:cBhvr>
                                    </p:animEffect>
                                    <p:anim calcmode="lin" valueType="num">
                                      <p:cBhvr>
                                        <p:cTn id="2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fade">
                                      <p:cBhvr>
                                        <p:cTn id="35" dur="1000"/>
                                        <p:tgtEl>
                                          <p:spTgt spid="32">
                                            <p:txEl>
                                              <p:pRg st="0" end="0"/>
                                            </p:txEl>
                                          </p:spTgt>
                                        </p:tgtEl>
                                      </p:cBhvr>
                                    </p:animEffect>
                                    <p:anim calcmode="lin" valueType="num">
                                      <p:cBhvr>
                                        <p:cTn id="36"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fade">
                                      <p:cBhvr>
                                        <p:cTn id="49" dur="1000"/>
                                        <p:tgtEl>
                                          <p:spTgt spid="33">
                                            <p:txEl>
                                              <p:pRg st="0" end="0"/>
                                            </p:txEl>
                                          </p:spTgt>
                                        </p:tgtEl>
                                      </p:cBhvr>
                                    </p:animEffect>
                                    <p:anim calcmode="lin" valueType="num">
                                      <p:cBhvr>
                                        <p:cTn id="50"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4">
                                            <p:txEl>
                                              <p:pRg st="0" end="0"/>
                                            </p:txEl>
                                          </p:spTgt>
                                        </p:tgtEl>
                                        <p:attrNameLst>
                                          <p:attrName>style.visibility</p:attrName>
                                        </p:attrNameLst>
                                      </p:cBhvr>
                                      <p:to>
                                        <p:strVal val="visible"/>
                                      </p:to>
                                    </p:set>
                                    <p:animEffect transition="in" filter="fade">
                                      <p:cBhvr>
                                        <p:cTn id="63" dur="1000"/>
                                        <p:tgtEl>
                                          <p:spTgt spid="34">
                                            <p:txEl>
                                              <p:pRg st="0" end="0"/>
                                            </p:txEl>
                                          </p:spTgt>
                                        </p:tgtEl>
                                      </p:cBhvr>
                                    </p:animEffect>
                                    <p:anim calcmode="lin" valueType="num">
                                      <p:cBhvr>
                                        <p:cTn id="64"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1000"/>
                                        <p:tgtEl>
                                          <p:spTgt spid="35">
                                            <p:txEl>
                                              <p:pRg st="0" end="0"/>
                                            </p:txEl>
                                          </p:spTgt>
                                        </p:tgtEl>
                                      </p:cBhvr>
                                    </p:animEffect>
                                    <p:anim calcmode="lin" valueType="num">
                                      <p:cBhvr>
                                        <p:cTn id="7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6">
                                            <p:txEl>
                                              <p:pRg st="0" end="0"/>
                                            </p:txEl>
                                          </p:spTgt>
                                        </p:tgtEl>
                                        <p:attrNameLst>
                                          <p:attrName>style.visibility</p:attrName>
                                        </p:attrNameLst>
                                      </p:cBhvr>
                                      <p:to>
                                        <p:strVal val="visible"/>
                                      </p:to>
                                    </p:set>
                                    <p:animEffect transition="in" filter="fade">
                                      <p:cBhvr>
                                        <p:cTn id="91" dur="1000"/>
                                        <p:tgtEl>
                                          <p:spTgt spid="36">
                                            <p:txEl>
                                              <p:pRg st="0" end="0"/>
                                            </p:txEl>
                                          </p:spTgt>
                                        </p:tgtEl>
                                      </p:cBhvr>
                                    </p:animEffect>
                                    <p:anim calcmode="lin" valueType="num">
                                      <p:cBhvr>
                                        <p:cTn id="92"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Effect transition="in" filter="fade">
                                      <p:cBhvr>
                                        <p:cTn id="100" dur="5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7">
                                            <p:txEl>
                                              <p:pRg st="0" end="0"/>
                                            </p:txEl>
                                          </p:spTgt>
                                        </p:tgtEl>
                                        <p:attrNameLst>
                                          <p:attrName>style.visibility</p:attrName>
                                        </p:attrNameLst>
                                      </p:cBhvr>
                                      <p:to>
                                        <p:strVal val="visible"/>
                                      </p:to>
                                    </p:set>
                                    <p:animEffect transition="in" filter="fade">
                                      <p:cBhvr>
                                        <p:cTn id="105" dur="1000"/>
                                        <p:tgtEl>
                                          <p:spTgt spid="37">
                                            <p:txEl>
                                              <p:pRg st="0" end="0"/>
                                            </p:txEl>
                                          </p:spTgt>
                                        </p:tgtEl>
                                      </p:cBhvr>
                                    </p:animEffect>
                                    <p:anim calcmode="lin" valueType="num">
                                      <p:cBhvr>
                                        <p:cTn id="106"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nodeType="click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0"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p:cTn id="119" dur="500" fill="hold"/>
                                        <p:tgtEl>
                                          <p:spTgt spid="29"/>
                                        </p:tgtEl>
                                        <p:attrNameLst>
                                          <p:attrName>ppt_w</p:attrName>
                                        </p:attrNameLst>
                                      </p:cBhvr>
                                      <p:tavLst>
                                        <p:tav tm="0">
                                          <p:val>
                                            <p:fltVal val="0"/>
                                          </p:val>
                                        </p:tav>
                                        <p:tav tm="100000">
                                          <p:val>
                                            <p:strVal val="#ppt_w"/>
                                          </p:val>
                                        </p:tav>
                                      </p:tavLst>
                                    </p:anim>
                                    <p:anim calcmode="lin" valueType="num">
                                      <p:cBhvr>
                                        <p:cTn id="120" dur="500" fill="hold"/>
                                        <p:tgtEl>
                                          <p:spTgt spid="29"/>
                                        </p:tgtEl>
                                        <p:attrNameLst>
                                          <p:attrName>ppt_h</p:attrName>
                                        </p:attrNameLst>
                                      </p:cBhvr>
                                      <p:tavLst>
                                        <p:tav tm="0">
                                          <p:val>
                                            <p:fltVal val="0"/>
                                          </p:val>
                                        </p:tav>
                                        <p:tav tm="100000">
                                          <p:val>
                                            <p:strVal val="#ppt_h"/>
                                          </p:val>
                                        </p:tav>
                                      </p:tavLst>
                                    </p:anim>
                                    <p:animEffect transition="in" filter="fade">
                                      <p:cBhvr>
                                        <p:cTn id="1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0" y="4114800"/>
            <a:ext cx="1981200" cy="369332"/>
          </a:xfrm>
          <a:prstGeom prst="rect">
            <a:avLst/>
          </a:prstGeom>
          <a:noFill/>
        </p:spPr>
        <p:txBody>
          <a:bodyPr wrap="square" rtlCol="0">
            <a:spAutoFit/>
          </a:bodyPr>
          <a:lstStyle/>
          <a:p>
            <a:pPr algn="ctr"/>
            <a:r>
              <a:rPr lang="ru-RU" dirty="0" smtClean="0"/>
              <a:t>Уж</a:t>
            </a:r>
            <a:endParaRPr lang="ru-RU" dirty="0"/>
          </a:p>
        </p:txBody>
      </p:sp>
      <p:sp>
        <p:nvSpPr>
          <p:cNvPr id="12" name="TextBox 11"/>
          <p:cNvSpPr txBox="1"/>
          <p:nvPr/>
        </p:nvSpPr>
        <p:spPr>
          <a:xfrm>
            <a:off x="533400" y="4191000"/>
            <a:ext cx="2286000" cy="369332"/>
          </a:xfrm>
          <a:prstGeom prst="rect">
            <a:avLst/>
          </a:prstGeom>
          <a:noFill/>
        </p:spPr>
        <p:txBody>
          <a:bodyPr wrap="square" rtlCol="0">
            <a:spAutoFit/>
          </a:bodyPr>
          <a:lstStyle/>
          <a:p>
            <a:pPr algn="ctr"/>
            <a:r>
              <a:rPr lang="ru-RU" dirty="0" smtClean="0"/>
              <a:t>Степная гадюка</a:t>
            </a:r>
            <a:endParaRPr lang="ru-RU" dirty="0"/>
          </a:p>
        </p:txBody>
      </p:sp>
      <p:sp>
        <p:nvSpPr>
          <p:cNvPr id="18" name="TextBox 17"/>
          <p:cNvSpPr txBox="1"/>
          <p:nvPr/>
        </p:nvSpPr>
        <p:spPr>
          <a:xfrm>
            <a:off x="6781800" y="4191000"/>
            <a:ext cx="1981200" cy="369332"/>
          </a:xfrm>
          <a:prstGeom prst="rect">
            <a:avLst/>
          </a:prstGeom>
          <a:noFill/>
        </p:spPr>
        <p:txBody>
          <a:bodyPr wrap="square" rtlCol="0">
            <a:spAutoFit/>
          </a:bodyPr>
          <a:lstStyle/>
          <a:p>
            <a:pPr algn="ctr"/>
            <a:r>
              <a:rPr lang="ru-RU" dirty="0" smtClean="0"/>
              <a:t>Ящерица</a:t>
            </a:r>
            <a:endParaRPr lang="ru-RU" dirty="0"/>
          </a:p>
        </p:txBody>
      </p:sp>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
        <p:nvSpPr>
          <p:cNvPr id="25" name="TextBox 24"/>
          <p:cNvSpPr txBox="1"/>
          <p:nvPr/>
        </p:nvSpPr>
        <p:spPr>
          <a:xfrm>
            <a:off x="0" y="6248400"/>
            <a:ext cx="3276600" cy="369332"/>
          </a:xfrm>
          <a:prstGeom prst="rect">
            <a:avLst/>
          </a:prstGeom>
          <a:noFill/>
        </p:spPr>
        <p:txBody>
          <a:bodyPr wrap="square" rtlCol="0">
            <a:spAutoFit/>
          </a:bodyPr>
          <a:lstStyle/>
          <a:p>
            <a:pPr algn="ctr"/>
            <a:r>
              <a:rPr lang="ru-RU" dirty="0" smtClean="0"/>
              <a:t>Желтобрюхий полоз</a:t>
            </a:r>
            <a:endParaRPr lang="ru-RU" dirty="0"/>
          </a:p>
        </p:txBody>
      </p:sp>
      <p:sp>
        <p:nvSpPr>
          <p:cNvPr id="27" name="TextBox 26"/>
          <p:cNvSpPr txBox="1"/>
          <p:nvPr/>
        </p:nvSpPr>
        <p:spPr>
          <a:xfrm>
            <a:off x="6172200" y="6172200"/>
            <a:ext cx="2819400" cy="369332"/>
          </a:xfrm>
          <a:prstGeom prst="rect">
            <a:avLst/>
          </a:prstGeom>
          <a:noFill/>
        </p:spPr>
        <p:txBody>
          <a:bodyPr wrap="square" rtlCol="0">
            <a:spAutoFit/>
          </a:bodyPr>
          <a:lstStyle/>
          <a:p>
            <a:pPr algn="ctr"/>
            <a:r>
              <a:rPr lang="ru-RU" dirty="0" smtClean="0"/>
              <a:t>Разноцветная ящурка</a:t>
            </a:r>
            <a:endParaRPr lang="ru-RU" dirty="0"/>
          </a:p>
        </p:txBody>
      </p:sp>
      <p:sp>
        <p:nvSpPr>
          <p:cNvPr id="10" name="Прямоугольник 9"/>
          <p:cNvSpPr/>
          <p:nvPr/>
        </p:nvSpPr>
        <p:spPr>
          <a:xfrm>
            <a:off x="1828800" y="609600"/>
            <a:ext cx="7162800" cy="1477328"/>
          </a:xfrm>
          <a:prstGeom prst="rect">
            <a:avLst/>
          </a:prstGeom>
        </p:spPr>
        <p:txBody>
          <a:bodyPr wrap="square">
            <a:spAutoFit/>
          </a:bodyPr>
          <a:lstStyle/>
          <a:p>
            <a:pPr algn="just"/>
            <a:r>
              <a:rPr lang="ru-RU" dirty="0"/>
              <a:t>В степях Ростовской области обитает 10 видов </a:t>
            </a:r>
            <a:r>
              <a:rPr lang="ru-RU" b="1" dirty="0">
                <a:solidFill>
                  <a:srgbClr val="C00000"/>
                </a:solidFill>
              </a:rPr>
              <a:t>пресмыкающихся</a:t>
            </a:r>
            <a:r>
              <a:rPr lang="ru-RU" dirty="0">
                <a:solidFill>
                  <a:srgbClr val="C00000"/>
                </a:solidFill>
              </a:rPr>
              <a:t>,</a:t>
            </a:r>
            <a:r>
              <a:rPr lang="ru-RU" dirty="0"/>
              <a:t> самыми распространёнными из которых являются: ящерицы, ужи, степные гадюки, медянки, полозы, болотные черепахи. Из всех пресмыкающихся ядовита только степная гадюка.</a:t>
            </a:r>
          </a:p>
        </p:txBody>
      </p:sp>
      <p:pic>
        <p:nvPicPr>
          <p:cNvPr id="11" name="Picture 2" descr="Картинка 6 из 431"/>
          <p:cNvPicPr>
            <a:picLocks noChangeAspect="1" noChangeArrowheads="1"/>
          </p:cNvPicPr>
          <p:nvPr/>
        </p:nvPicPr>
        <p:blipFill>
          <a:blip r:embed="rId2" cstate="print"/>
          <a:srcRect l="12992" t="5512" b="10236"/>
          <a:stretch>
            <a:fillRect/>
          </a:stretch>
        </p:blipFill>
        <p:spPr bwMode="auto">
          <a:xfrm>
            <a:off x="304800" y="2133600"/>
            <a:ext cx="2823755" cy="2051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in-pic" descr="Картинка 31 из 64000"/>
          <p:cNvPicPr/>
          <p:nvPr/>
        </p:nvPicPr>
        <p:blipFill>
          <a:blip r:embed="rId3" cstate="print"/>
          <a:srcRect/>
          <a:stretch>
            <a:fillRect/>
          </a:stretch>
        </p:blipFill>
        <p:spPr bwMode="auto">
          <a:xfrm>
            <a:off x="3429000" y="2133600"/>
            <a:ext cx="26670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4" name="Picture 2" descr="Автор: Высоковская Екатерина"/>
          <p:cNvPicPr>
            <a:picLocks noChangeAspect="1" noChangeArrowheads="1"/>
          </p:cNvPicPr>
          <p:nvPr/>
        </p:nvPicPr>
        <p:blipFill>
          <a:blip r:embed="rId4"/>
          <a:srcRect/>
          <a:stretch>
            <a:fillRect/>
          </a:stretch>
        </p:blipFill>
        <p:spPr bwMode="auto">
          <a:xfrm>
            <a:off x="6400800" y="2133600"/>
            <a:ext cx="2543872"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6" descr="2004_05_14 -- 15"/>
          <p:cNvPicPr>
            <a:picLocks noChangeAspect="1" noChangeArrowheads="1"/>
          </p:cNvPicPr>
          <p:nvPr/>
        </p:nvPicPr>
        <p:blipFill>
          <a:blip r:embed="rId5"/>
          <a:srcRect/>
          <a:stretch>
            <a:fillRect/>
          </a:stretch>
        </p:blipFill>
        <p:spPr bwMode="auto">
          <a:xfrm>
            <a:off x="1676400" y="4572000"/>
            <a:ext cx="2743200" cy="1613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8" descr="IMG_4457"/>
          <p:cNvPicPr>
            <a:picLocks noChangeAspect="1" noChangeArrowheads="1"/>
          </p:cNvPicPr>
          <p:nvPr/>
        </p:nvPicPr>
        <p:blipFill>
          <a:blip r:embed="rId6"/>
          <a:srcRect/>
          <a:stretch>
            <a:fillRect/>
          </a:stretch>
        </p:blipFill>
        <p:spPr bwMode="auto">
          <a:xfrm>
            <a:off x="4724400" y="4572000"/>
            <a:ext cx="2837021"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67400" y="5181600"/>
            <a:ext cx="1981200" cy="369332"/>
          </a:xfrm>
          <a:prstGeom prst="rect">
            <a:avLst/>
          </a:prstGeom>
          <a:noFill/>
        </p:spPr>
        <p:txBody>
          <a:bodyPr wrap="square" rtlCol="0">
            <a:spAutoFit/>
          </a:bodyPr>
          <a:lstStyle/>
          <a:p>
            <a:pPr algn="ctr"/>
            <a:r>
              <a:rPr lang="ru-RU" dirty="0" smtClean="0"/>
              <a:t>Чесночница</a:t>
            </a:r>
            <a:endParaRPr lang="ru-RU" dirty="0"/>
          </a:p>
        </p:txBody>
      </p:sp>
      <p:sp>
        <p:nvSpPr>
          <p:cNvPr id="12" name="TextBox 11"/>
          <p:cNvSpPr txBox="1"/>
          <p:nvPr/>
        </p:nvSpPr>
        <p:spPr>
          <a:xfrm>
            <a:off x="1447800" y="5181600"/>
            <a:ext cx="2286000" cy="369332"/>
          </a:xfrm>
          <a:prstGeom prst="rect">
            <a:avLst/>
          </a:prstGeom>
          <a:noFill/>
        </p:spPr>
        <p:txBody>
          <a:bodyPr wrap="square" rtlCol="0">
            <a:spAutoFit/>
          </a:bodyPr>
          <a:lstStyle/>
          <a:p>
            <a:pPr algn="ctr"/>
            <a:r>
              <a:rPr lang="ru-RU" dirty="0" smtClean="0"/>
              <a:t>Зелёная жаба</a:t>
            </a:r>
            <a:endParaRPr lang="ru-RU" dirty="0"/>
          </a:p>
        </p:txBody>
      </p:sp>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
        <p:nvSpPr>
          <p:cNvPr id="10" name="Прямоугольник 9"/>
          <p:cNvSpPr/>
          <p:nvPr/>
        </p:nvSpPr>
        <p:spPr>
          <a:xfrm>
            <a:off x="2362200" y="762000"/>
            <a:ext cx="6324600" cy="1477328"/>
          </a:xfrm>
          <a:prstGeom prst="rect">
            <a:avLst/>
          </a:prstGeom>
        </p:spPr>
        <p:txBody>
          <a:bodyPr wrap="square">
            <a:spAutoFit/>
          </a:bodyPr>
          <a:lstStyle/>
          <a:p>
            <a:pPr algn="just"/>
            <a:r>
              <a:rPr lang="ru-RU" b="1" dirty="0">
                <a:solidFill>
                  <a:srgbClr val="C00000"/>
                </a:solidFill>
              </a:rPr>
              <a:t>Земноводных</a:t>
            </a:r>
            <a:r>
              <a:rPr lang="ru-RU" dirty="0">
                <a:solidFill>
                  <a:srgbClr val="C00000"/>
                </a:solidFill>
              </a:rPr>
              <a:t> </a:t>
            </a:r>
            <a:r>
              <a:rPr lang="ru-RU" dirty="0"/>
              <a:t>в области 6 видов: остромордая и озёрная лягушка, зелёная жаба, обыкновенный тритон, обыкновенная чесночница, </a:t>
            </a:r>
            <a:r>
              <a:rPr lang="ru-RU" dirty="0" err="1"/>
              <a:t>краснобрюхая</a:t>
            </a:r>
            <a:r>
              <a:rPr lang="ru-RU" dirty="0"/>
              <a:t> жерлянка.</a:t>
            </a:r>
          </a:p>
          <a:p>
            <a:pPr algn="just"/>
            <a:r>
              <a:rPr lang="ru-RU" dirty="0" smtClean="0"/>
              <a:t/>
            </a:r>
            <a:br>
              <a:rPr lang="ru-RU" dirty="0" smtClean="0"/>
            </a:br>
            <a:endParaRPr lang="ru-RU" dirty="0"/>
          </a:p>
        </p:txBody>
      </p:sp>
      <p:pic>
        <p:nvPicPr>
          <p:cNvPr id="11" name="Picture 6" descr="2004_04_22 -- 17"/>
          <p:cNvPicPr>
            <a:picLocks noChangeAspect="1" noChangeArrowheads="1"/>
          </p:cNvPicPr>
          <p:nvPr/>
        </p:nvPicPr>
        <p:blipFill>
          <a:blip r:embed="rId2">
            <a:lum contrast="24000"/>
          </a:blip>
          <a:srcRect/>
          <a:stretch>
            <a:fillRect/>
          </a:stretch>
        </p:blipFill>
        <p:spPr bwMode="auto">
          <a:xfrm>
            <a:off x="838199" y="2438400"/>
            <a:ext cx="3519527"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8" descr="2004_07_04 -- 11"/>
          <p:cNvPicPr>
            <a:picLocks noChangeAspect="1" noChangeArrowheads="1"/>
          </p:cNvPicPr>
          <p:nvPr/>
        </p:nvPicPr>
        <p:blipFill>
          <a:blip r:embed="rId3"/>
          <a:srcRect/>
          <a:stretch>
            <a:fillRect/>
          </a:stretch>
        </p:blipFill>
        <p:spPr bwMode="auto">
          <a:xfrm>
            <a:off x="5105400" y="2362200"/>
            <a:ext cx="3124200" cy="2343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14800" y="4419600"/>
            <a:ext cx="1981200" cy="369332"/>
          </a:xfrm>
          <a:prstGeom prst="rect">
            <a:avLst/>
          </a:prstGeom>
          <a:noFill/>
        </p:spPr>
        <p:txBody>
          <a:bodyPr wrap="square" rtlCol="0">
            <a:spAutoFit/>
          </a:bodyPr>
          <a:lstStyle/>
          <a:p>
            <a:pPr algn="ctr"/>
            <a:r>
              <a:rPr lang="ru-RU" dirty="0" smtClean="0"/>
              <a:t>Большой баклан</a:t>
            </a:r>
            <a:endParaRPr lang="ru-RU" dirty="0"/>
          </a:p>
        </p:txBody>
      </p:sp>
      <p:sp>
        <p:nvSpPr>
          <p:cNvPr id="12" name="TextBox 11"/>
          <p:cNvSpPr txBox="1"/>
          <p:nvPr/>
        </p:nvSpPr>
        <p:spPr>
          <a:xfrm>
            <a:off x="228600" y="4114800"/>
            <a:ext cx="2286000" cy="369332"/>
          </a:xfrm>
          <a:prstGeom prst="rect">
            <a:avLst/>
          </a:prstGeom>
          <a:noFill/>
        </p:spPr>
        <p:txBody>
          <a:bodyPr wrap="square" rtlCol="0">
            <a:spAutoFit/>
          </a:bodyPr>
          <a:lstStyle/>
          <a:p>
            <a:pPr algn="ctr"/>
            <a:r>
              <a:rPr lang="ru-RU" dirty="0" smtClean="0"/>
              <a:t>Ушастая сова</a:t>
            </a:r>
            <a:endParaRPr lang="ru-RU" dirty="0"/>
          </a:p>
        </p:txBody>
      </p:sp>
      <p:sp>
        <p:nvSpPr>
          <p:cNvPr id="18" name="TextBox 17"/>
          <p:cNvSpPr txBox="1"/>
          <p:nvPr/>
        </p:nvSpPr>
        <p:spPr>
          <a:xfrm>
            <a:off x="6781800" y="5562600"/>
            <a:ext cx="1981200" cy="646331"/>
          </a:xfrm>
          <a:prstGeom prst="rect">
            <a:avLst/>
          </a:prstGeom>
          <a:noFill/>
        </p:spPr>
        <p:txBody>
          <a:bodyPr wrap="square" rtlCol="0">
            <a:spAutoFit/>
          </a:bodyPr>
          <a:lstStyle/>
          <a:p>
            <a:pPr algn="ctr"/>
            <a:r>
              <a:rPr lang="ru-RU" dirty="0" err="1" smtClean="0"/>
              <a:t>Орлан-белохвост</a:t>
            </a:r>
            <a:endParaRPr lang="ru-RU" dirty="0"/>
          </a:p>
        </p:txBody>
      </p:sp>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
        <p:nvSpPr>
          <p:cNvPr id="27" name="TextBox 26"/>
          <p:cNvSpPr txBox="1"/>
          <p:nvPr/>
        </p:nvSpPr>
        <p:spPr>
          <a:xfrm>
            <a:off x="4038600" y="5791200"/>
            <a:ext cx="1295400" cy="369332"/>
          </a:xfrm>
          <a:prstGeom prst="rect">
            <a:avLst/>
          </a:prstGeom>
          <a:noFill/>
        </p:spPr>
        <p:txBody>
          <a:bodyPr wrap="square" rtlCol="0">
            <a:spAutoFit/>
          </a:bodyPr>
          <a:lstStyle/>
          <a:p>
            <a:pPr algn="ctr"/>
            <a:r>
              <a:rPr lang="ru-RU" dirty="0" smtClean="0"/>
              <a:t>Дрофа</a:t>
            </a:r>
            <a:endParaRPr lang="ru-RU" dirty="0"/>
          </a:p>
        </p:txBody>
      </p:sp>
      <p:sp>
        <p:nvSpPr>
          <p:cNvPr id="10" name="Прямоугольник 9"/>
          <p:cNvSpPr/>
          <p:nvPr/>
        </p:nvSpPr>
        <p:spPr>
          <a:xfrm>
            <a:off x="1905000" y="609600"/>
            <a:ext cx="7010400" cy="1477328"/>
          </a:xfrm>
          <a:prstGeom prst="rect">
            <a:avLst/>
          </a:prstGeom>
        </p:spPr>
        <p:txBody>
          <a:bodyPr wrap="square">
            <a:spAutoFit/>
          </a:bodyPr>
          <a:lstStyle/>
          <a:p>
            <a:pPr algn="just"/>
            <a:r>
              <a:rPr lang="ru-RU" dirty="0">
                <a:solidFill>
                  <a:srgbClr val="C00000"/>
                </a:solidFill>
              </a:rPr>
              <a:t>Около 200 видов </a:t>
            </a:r>
            <a:r>
              <a:rPr lang="ru-RU" b="1" dirty="0">
                <a:solidFill>
                  <a:srgbClr val="C00000"/>
                </a:solidFill>
              </a:rPr>
              <a:t>птиц</a:t>
            </a:r>
            <a:r>
              <a:rPr lang="ru-RU" dirty="0">
                <a:solidFill>
                  <a:srgbClr val="C00000"/>
                </a:solidFill>
              </a:rPr>
              <a:t> </a:t>
            </a:r>
            <a:r>
              <a:rPr lang="ru-RU" dirty="0"/>
              <a:t>обитает на территории Ростовской области: фазан (более 11 тысяч), серая куропатка (более 80 тысяч), дрофа, утки, гуси, лебеди, цапли, бакланы, чайки, перепел, кукушка, дятлы, степной орёл, скопа, луни, коршун, стрижи, ласточки, синицы, грачи, скворцы, жаворонок, воробьи.</a:t>
            </a:r>
          </a:p>
        </p:txBody>
      </p:sp>
      <p:pic>
        <p:nvPicPr>
          <p:cNvPr id="11" name="Picture 5" descr="Звери Сова"/>
          <p:cNvPicPr>
            <a:picLocks noChangeAspect="1" noChangeArrowheads="1"/>
          </p:cNvPicPr>
          <p:nvPr/>
        </p:nvPicPr>
        <p:blipFill>
          <a:blip r:embed="rId2"/>
          <a:srcRect/>
          <a:stretch>
            <a:fillRect/>
          </a:stretch>
        </p:blipFill>
        <p:spPr bwMode="auto">
          <a:xfrm>
            <a:off x="304800" y="2209800"/>
            <a:ext cx="2792718"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7" descr="2006_06_17--14"/>
          <p:cNvPicPr>
            <a:picLocks noChangeAspect="1" noChangeArrowheads="1"/>
          </p:cNvPicPr>
          <p:nvPr/>
        </p:nvPicPr>
        <p:blipFill>
          <a:blip r:embed="rId3"/>
          <a:srcRect l="3194" r="18099" b="6773"/>
          <a:stretch>
            <a:fillRect/>
          </a:stretch>
        </p:blipFill>
        <p:spPr bwMode="auto">
          <a:xfrm>
            <a:off x="3886200" y="2286000"/>
            <a:ext cx="2072897" cy="1933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2006_06_17--10"/>
          <p:cNvPicPr>
            <a:picLocks noChangeAspect="1" noChangeArrowheads="1"/>
          </p:cNvPicPr>
          <p:nvPr/>
        </p:nvPicPr>
        <p:blipFill>
          <a:blip r:embed="rId4"/>
          <a:srcRect r="32422" b="6830"/>
          <a:stretch>
            <a:fillRect/>
          </a:stretch>
        </p:blipFill>
        <p:spPr bwMode="auto">
          <a:xfrm>
            <a:off x="6629400" y="2286000"/>
            <a:ext cx="2108747" cy="236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in-pic" descr="Картинка 45 из 1261"/>
          <p:cNvPicPr>
            <a:picLocks noChangeAspect="1" noChangeArrowheads="1"/>
          </p:cNvPicPr>
          <p:nvPr/>
        </p:nvPicPr>
        <p:blipFill>
          <a:blip r:embed="rId5"/>
          <a:srcRect/>
          <a:stretch>
            <a:fillRect/>
          </a:stretch>
        </p:blipFill>
        <p:spPr bwMode="auto">
          <a:xfrm>
            <a:off x="1524000" y="4572000"/>
            <a:ext cx="2362200" cy="1792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Федоровой Маши</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1026" name="Picture 2" descr="C:\Users\Андрей\Desktop\16023309683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3701" y="1600200"/>
            <a:ext cx="649659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361184"/>
      </p:ext>
    </p:extLst>
  </p:cSld>
  <p:clrMapOvr>
    <a:masterClrMapping/>
  </p:clrMapOvr>
  <p:transition>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Андрей\Desktop\img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69017"/>
      </p:ext>
    </p:extLst>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Андрей\Desktop\img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153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3537"/>
      </p:ext>
    </p:extLst>
  </p:cSld>
  <p:clrMapOvr>
    <a:masterClrMapping/>
  </p:clrMapOvr>
  <p:transition>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4751" y="6166243"/>
            <a:ext cx="7674499" cy="369332"/>
          </a:xfrm>
          <a:prstGeom prst="rect">
            <a:avLst/>
          </a:prstGeom>
          <a:noFill/>
          <a:scene3d>
            <a:camera prst="orthographicFront"/>
            <a:lightRig rig="flat" dir="t"/>
          </a:scene3d>
          <a:sp3d prstMaterial="softEdge">
            <a:bevelT prst="convex"/>
          </a:sp3d>
        </p:spPr>
        <p:txBody>
          <a:bodyPr wrap="square" rtlCol="0">
            <a:spAutoFit/>
          </a:bodyPr>
          <a:lstStyle/>
          <a:p>
            <a:pPr algn="ctr"/>
            <a:endPar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2" cstate="email">
            <a:extLst>
              <a:ext uri="{28A0092B-C50C-407E-A947-70E740481C1C}">
                <a14:useLocalDpi xmlns:a14="http://schemas.microsoft.com/office/drawing/2010/main"/>
              </a:ext>
            </a:extLst>
          </a:blip>
          <a:srcRect r="-58"/>
          <a:stretch/>
        </p:blipFill>
        <p:spPr>
          <a:xfrm>
            <a:off x="1371600" y="2362200"/>
            <a:ext cx="6089573" cy="2188654"/>
          </a:xfrm>
          <a:prstGeom prst="rect">
            <a:avLst/>
          </a:prstGeom>
        </p:spPr>
      </p:pic>
      <p:pic>
        <p:nvPicPr>
          <p:cNvPr id="8" name="Рисунок 7">
            <a:hlinkClick r:id="" action="ppaction://noaction"/>
          </p:cNvPr>
          <p:cNvPicPr>
            <a:picLocks/>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64819" y="6283986"/>
            <a:ext cx="277743" cy="360000"/>
          </a:xfrm>
          <a:prstGeom prst="roundRect">
            <a:avLst/>
          </a:prstGeom>
          <a:ln w="38100">
            <a:solidFill>
              <a:srgbClr val="547296"/>
            </a:solidFill>
          </a:ln>
          <a:effectLst>
            <a:outerShdw blurRad="63500" sx="102000" sy="102000" algn="ctr" rotWithShape="0">
              <a:prstClr val="black">
                <a:alpha val="40000"/>
              </a:prstClr>
            </a:outerShdw>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r="35" b="32"/>
          <a:stretch/>
        </p:blipFill>
        <p:spPr>
          <a:xfrm>
            <a:off x="90890" y="1035587"/>
            <a:ext cx="2268000" cy="2166871"/>
          </a:xfrm>
          <a:prstGeom prst="rect">
            <a:avLst/>
          </a:prstGeom>
          <a:effectLst>
            <a:outerShdw blurRad="63500" sx="102000" sy="102000" algn="ctr" rotWithShape="0">
              <a:prstClr val="black">
                <a:alpha val="40000"/>
              </a:prst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r="-66" b="-183"/>
          <a:stretch/>
        </p:blipFill>
        <p:spPr>
          <a:xfrm>
            <a:off x="6297159" y="1236077"/>
            <a:ext cx="1620463" cy="882945"/>
          </a:xfrm>
          <a:prstGeom prst="rect">
            <a:avLst/>
          </a:prstGeom>
          <a:effectLst>
            <a:outerShdw blurRad="63500" sx="102000" sy="102000" algn="ctr" rotWithShape="0">
              <a:prstClr val="black">
                <a:alpha val="40000"/>
              </a:prstClr>
            </a:outerShdw>
          </a:effectLst>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r="-106" b="-15"/>
          <a:stretch/>
        </p:blipFill>
        <p:spPr>
          <a:xfrm>
            <a:off x="7917622" y="2119021"/>
            <a:ext cx="983255" cy="14102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8558526"/>
      </p:ext>
    </p:extLst>
  </p:cSld>
  <p:clrMapOvr>
    <a:masterClrMapping/>
  </p:clrMapOvr>
  <p:transition>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r>
              <a:rPr lang="ru-RU" b="1" dirty="0" smtClean="0">
                <a:solidFill>
                  <a:schemeClr val="accent1">
                    <a:lumMod val="75000"/>
                  </a:schemeClr>
                </a:solidFill>
                <a:latin typeface="Comic Sans MS" pitchFamily="66" charset="0"/>
              </a:rPr>
              <a:t>   </a:t>
            </a:r>
            <a:r>
              <a:rPr lang="ru-RU" b="1" dirty="0" smtClean="0">
                <a:solidFill>
                  <a:srgbClr val="C00000"/>
                </a:solidFill>
                <a:latin typeface="Times New Roman" panose="02020603050405020304" pitchFamily="18" charset="0"/>
                <a:cs typeface="Times New Roman" panose="02020603050405020304" pitchFamily="18" charset="0"/>
              </a:rPr>
              <a:t>Интерактивная  викторина-раскраска</a:t>
            </a:r>
          </a:p>
          <a:p>
            <a:pPr marL="0" indent="0">
              <a:buNone/>
            </a:pPr>
            <a:r>
              <a:rPr lang="ru-RU" b="1" dirty="0" smtClean="0">
                <a:solidFill>
                  <a:srgbClr val="C00000"/>
                </a:solidFill>
                <a:latin typeface="Times New Roman" panose="02020603050405020304" pitchFamily="18" charset="0"/>
                <a:cs typeface="Times New Roman" panose="02020603050405020304" pitchFamily="18" charset="0"/>
              </a:rPr>
              <a:t>             «</a:t>
            </a:r>
            <a:r>
              <a:rPr lang="ru-RU" b="1" dirty="0">
                <a:solidFill>
                  <a:srgbClr val="C00000"/>
                </a:solidFill>
                <a:latin typeface="Times New Roman" panose="02020603050405020304" pitchFamily="18" charset="0"/>
                <a:cs typeface="Times New Roman" panose="02020603050405020304" pitchFamily="18" charset="0"/>
              </a:rPr>
              <a:t>Птичьи загадки от </a:t>
            </a:r>
            <a:r>
              <a:rPr lang="ru-RU" b="1" dirty="0" smtClean="0">
                <a:solidFill>
                  <a:srgbClr val="C00000"/>
                </a:solidFill>
                <a:latin typeface="Times New Roman" panose="02020603050405020304" pitchFamily="18" charset="0"/>
                <a:cs typeface="Times New Roman" panose="02020603050405020304" pitchFamily="18" charset="0"/>
              </a:rPr>
              <a:t>Даши.</a:t>
            </a:r>
          </a:p>
          <a:p>
            <a:pPr marL="0" indent="0">
              <a:buNone/>
            </a:pPr>
            <a:r>
              <a:rPr lang="ru-RU" sz="3200" b="1" dirty="0">
                <a:solidFill>
                  <a:srgbClr val="0070C0"/>
                </a:solidFill>
                <a:latin typeface="Times New Roman" panose="02020603050405020304" pitchFamily="18" charset="0"/>
                <a:cs typeface="Times New Roman" panose="02020603050405020304" pitchFamily="18" charset="0"/>
              </a:rPr>
              <a:t> </a:t>
            </a:r>
            <a:r>
              <a:rPr lang="ru-RU" sz="3200" b="1" dirty="0" smtClean="0">
                <a:solidFill>
                  <a:srgbClr val="0070C0"/>
                </a:solidFill>
                <a:latin typeface="Times New Roman" panose="02020603050405020304" pitchFamily="18" charset="0"/>
                <a:cs typeface="Times New Roman" panose="02020603050405020304" pitchFamily="18" charset="0"/>
              </a:rPr>
              <a:t>  </a:t>
            </a:r>
          </a:p>
          <a:p>
            <a:pPr marL="0" indent="0">
              <a:buNone/>
            </a:pPr>
            <a:r>
              <a:rPr lang="ru-RU" sz="3200" b="1" dirty="0" smtClean="0">
                <a:solidFill>
                  <a:srgbClr val="0070C0"/>
                </a:solidFill>
                <a:latin typeface="Times New Roman" panose="02020603050405020304" pitchFamily="18" charset="0"/>
                <a:cs typeface="Times New Roman" panose="02020603050405020304" pitchFamily="18" charset="0"/>
              </a:rPr>
              <a:t>       Попробуйте </a:t>
            </a:r>
            <a:r>
              <a:rPr lang="ru-RU" sz="3200" b="1" dirty="0">
                <a:solidFill>
                  <a:srgbClr val="0070C0"/>
                </a:solidFill>
                <a:latin typeface="Times New Roman" panose="02020603050405020304" pitchFamily="18" charset="0"/>
                <a:cs typeface="Times New Roman" panose="02020603050405020304" pitchFamily="18" charset="0"/>
              </a:rPr>
              <a:t>ответить на </a:t>
            </a:r>
            <a:r>
              <a:rPr lang="ru-RU" sz="3200" b="1" dirty="0" smtClean="0">
                <a:solidFill>
                  <a:srgbClr val="0070C0"/>
                </a:solidFill>
                <a:latin typeface="Times New Roman" panose="02020603050405020304" pitchFamily="18" charset="0"/>
                <a:cs typeface="Times New Roman" panose="02020603050405020304" pitchFamily="18" charset="0"/>
              </a:rPr>
              <a:t> </a:t>
            </a:r>
            <a:r>
              <a:rPr lang="ru-RU" sz="3200" b="1" dirty="0">
                <a:solidFill>
                  <a:srgbClr val="0070C0"/>
                </a:solidFill>
                <a:latin typeface="Times New Roman" panose="02020603050405020304" pitchFamily="18" charset="0"/>
                <a:cs typeface="Times New Roman" panose="02020603050405020304" pitchFamily="18" charset="0"/>
              </a:rPr>
              <a:t>вопросы, </a:t>
            </a:r>
          </a:p>
          <a:p>
            <a:pPr marL="0" indent="0" algn="ctr">
              <a:buNone/>
            </a:pPr>
            <a:r>
              <a:rPr lang="ru-RU" b="1" dirty="0">
                <a:solidFill>
                  <a:srgbClr val="0070C0"/>
                </a:solidFill>
                <a:latin typeface="Times New Roman" panose="02020603050405020304" pitchFamily="18" charset="0"/>
                <a:cs typeface="Times New Roman" panose="02020603050405020304" pitchFamily="18" charset="0"/>
              </a:rPr>
              <a:t>и мы вместе раскрасим картинку. </a:t>
            </a:r>
          </a:p>
          <a:p>
            <a:pPr marL="0" indent="0" algn="ctr">
              <a:buNone/>
            </a:pPr>
            <a:r>
              <a:rPr lang="ru-RU" b="1" dirty="0">
                <a:solidFill>
                  <a:srgbClr val="0070C0"/>
                </a:solidFill>
                <a:latin typeface="Times New Roman" panose="02020603050405020304" pitchFamily="18" charset="0"/>
                <a:cs typeface="Times New Roman" panose="02020603050405020304" pitchFamily="18" charset="0"/>
              </a:rPr>
              <a:t>После викторины вы услышите песенку </a:t>
            </a:r>
          </a:p>
          <a:p>
            <a:pPr marL="0" indent="0" algn="ctr">
              <a:buNone/>
            </a:pPr>
            <a:r>
              <a:rPr lang="ru-RU" b="1" dirty="0">
                <a:solidFill>
                  <a:srgbClr val="0070C0"/>
                </a:solidFill>
                <a:latin typeface="Times New Roman" panose="02020603050405020304" pitchFamily="18" charset="0"/>
                <a:cs typeface="Times New Roman" panose="02020603050405020304" pitchFamily="18" charset="0"/>
              </a:rPr>
              <a:t>о </a:t>
            </a:r>
            <a:r>
              <a:rPr lang="ru-RU" b="1" dirty="0" smtClean="0">
                <a:solidFill>
                  <a:srgbClr val="0070C0"/>
                </a:solidFill>
                <a:latin typeface="Times New Roman" panose="02020603050405020304" pitchFamily="18" charset="0"/>
                <a:cs typeface="Times New Roman" panose="02020603050405020304" pitchFamily="18" charset="0"/>
              </a:rPr>
              <a:t> птичке, которую можно встретить в Ростовской области.</a:t>
            </a:r>
            <a:endParaRPr lang="ru-RU" b="1" dirty="0">
              <a:solidFill>
                <a:srgbClr val="0070C0"/>
              </a:solidFill>
              <a:latin typeface="Times New Roman" panose="02020603050405020304" pitchFamily="18" charset="0"/>
              <a:cs typeface="Times New Roman" panose="02020603050405020304" pitchFamily="18" charset="0"/>
            </a:endParaRPr>
          </a:p>
          <a:p>
            <a:pPr marL="0" indent="0">
              <a:buNone/>
            </a:pPr>
            <a:endParaRPr lang="ru-RU" b="1" dirty="0">
              <a:solidFill>
                <a:srgbClr val="0070C0"/>
              </a:solidFill>
              <a:latin typeface="Times New Roman" panose="02020603050405020304" pitchFamily="18"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1966121482"/>
      </p:ext>
    </p:extLst>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
        <p:nvSpPr>
          <p:cNvPr id="11" name="Прямоугольник 10"/>
          <p:cNvSpPr/>
          <p:nvPr/>
        </p:nvSpPr>
        <p:spPr>
          <a:xfrm>
            <a:off x="1828800" y="609600"/>
            <a:ext cx="7010400" cy="1477328"/>
          </a:xfrm>
          <a:prstGeom prst="rect">
            <a:avLst/>
          </a:prstGeom>
        </p:spPr>
        <p:txBody>
          <a:bodyPr wrap="square">
            <a:spAutoFit/>
          </a:bodyPr>
          <a:lstStyle/>
          <a:p>
            <a:pPr algn="just"/>
            <a:r>
              <a:rPr lang="ru-RU" dirty="0"/>
              <a:t>Около 100 видов </a:t>
            </a:r>
            <a:r>
              <a:rPr lang="ru-RU" b="1" dirty="0">
                <a:solidFill>
                  <a:srgbClr val="008A00"/>
                </a:solidFill>
              </a:rPr>
              <a:t>рыб</a:t>
            </a:r>
            <a:r>
              <a:rPr lang="ru-RU" dirty="0"/>
              <a:t> (из них более 20 промысловых) обитает в водоёмах области: белуга, севрюга, осётр, сельдь, рыбец, стерлядь, судак, лещ, сазан, карась, </a:t>
            </a:r>
            <a:r>
              <a:rPr lang="ru-RU" dirty="0" err="1"/>
              <a:t>густёра</a:t>
            </a:r>
            <a:r>
              <a:rPr lang="ru-RU" dirty="0"/>
              <a:t>, синец, линь, </a:t>
            </a:r>
            <a:r>
              <a:rPr lang="ru-RU" dirty="0" smtClean="0"/>
              <a:t>чехонь</a:t>
            </a:r>
            <a:r>
              <a:rPr lang="ru-RU" dirty="0"/>
              <a:t>, сом, налим, карп, толстолобик, </a:t>
            </a:r>
            <a:r>
              <a:rPr lang="ru-RU" dirty="0" smtClean="0"/>
              <a:t>окунь</a:t>
            </a:r>
            <a:r>
              <a:rPr lang="ru-RU" dirty="0"/>
              <a:t>, щука, жерех, плотва, бычок и многие другие. </a:t>
            </a:r>
          </a:p>
        </p:txBody>
      </p:sp>
      <p:pic>
        <p:nvPicPr>
          <p:cNvPr id="26626" name="Picture 2" descr="http://im8-tub-ru.yandex.net/i?id=297116461-08-73&amp;n=21"/>
          <p:cNvPicPr>
            <a:picLocks noChangeAspect="1" noChangeArrowheads="1"/>
          </p:cNvPicPr>
          <p:nvPr/>
        </p:nvPicPr>
        <p:blipFill>
          <a:blip r:embed="rId2"/>
          <a:srcRect/>
          <a:stretch>
            <a:fillRect/>
          </a:stretch>
        </p:blipFill>
        <p:spPr bwMode="auto">
          <a:xfrm>
            <a:off x="381000" y="2590800"/>
            <a:ext cx="26860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609600" y="4267200"/>
            <a:ext cx="1905000" cy="369332"/>
          </a:xfrm>
          <a:prstGeom prst="rect">
            <a:avLst/>
          </a:prstGeom>
          <a:noFill/>
        </p:spPr>
        <p:txBody>
          <a:bodyPr wrap="square" rtlCol="0">
            <a:spAutoFit/>
          </a:bodyPr>
          <a:lstStyle/>
          <a:p>
            <a:pPr algn="ctr"/>
            <a:r>
              <a:rPr lang="ru-RU" dirty="0" smtClean="0"/>
              <a:t>Лещ</a:t>
            </a:r>
            <a:endParaRPr lang="ru-RU" dirty="0"/>
          </a:p>
        </p:txBody>
      </p:sp>
      <p:pic>
        <p:nvPicPr>
          <p:cNvPr id="26628" name="Picture 4" descr="http://im2-tub-ru.yandex.net/i?id=75468903-62-73&amp;n=21"/>
          <p:cNvPicPr>
            <a:picLocks noChangeAspect="1" noChangeArrowheads="1"/>
          </p:cNvPicPr>
          <p:nvPr/>
        </p:nvPicPr>
        <p:blipFill>
          <a:blip r:embed="rId3"/>
          <a:srcRect/>
          <a:stretch>
            <a:fillRect/>
          </a:stretch>
        </p:blipFill>
        <p:spPr bwMode="auto">
          <a:xfrm>
            <a:off x="3352800" y="2590800"/>
            <a:ext cx="240982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3962400" y="4191000"/>
            <a:ext cx="1752600" cy="369332"/>
          </a:xfrm>
          <a:prstGeom prst="rect">
            <a:avLst/>
          </a:prstGeom>
          <a:noFill/>
        </p:spPr>
        <p:txBody>
          <a:bodyPr wrap="square" rtlCol="0">
            <a:spAutoFit/>
          </a:bodyPr>
          <a:lstStyle/>
          <a:p>
            <a:pPr algn="ctr"/>
            <a:r>
              <a:rPr lang="ru-RU" dirty="0" smtClean="0"/>
              <a:t>Карп</a:t>
            </a:r>
            <a:endParaRPr lang="ru-RU" dirty="0"/>
          </a:p>
        </p:txBody>
      </p:sp>
      <p:pic>
        <p:nvPicPr>
          <p:cNvPr id="26630" name="Picture 6" descr="http://im5-tub-ru.yandex.net/i?id=189072445-42-73&amp;n=21"/>
          <p:cNvPicPr>
            <a:picLocks noChangeAspect="1" noChangeArrowheads="1"/>
          </p:cNvPicPr>
          <p:nvPr/>
        </p:nvPicPr>
        <p:blipFill>
          <a:blip r:embed="rId4"/>
          <a:srcRect/>
          <a:stretch>
            <a:fillRect/>
          </a:stretch>
        </p:blipFill>
        <p:spPr bwMode="auto">
          <a:xfrm>
            <a:off x="6019800" y="2590800"/>
            <a:ext cx="2857500" cy="1371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6248400" y="4114800"/>
            <a:ext cx="2438400" cy="369332"/>
          </a:xfrm>
          <a:prstGeom prst="rect">
            <a:avLst/>
          </a:prstGeom>
          <a:noFill/>
        </p:spPr>
        <p:txBody>
          <a:bodyPr wrap="square" rtlCol="0">
            <a:spAutoFit/>
          </a:bodyPr>
          <a:lstStyle/>
          <a:p>
            <a:pPr algn="ctr"/>
            <a:r>
              <a:rPr lang="ru-RU" dirty="0" smtClean="0"/>
              <a:t>Толстолобик</a:t>
            </a:r>
            <a:endParaRPr lang="ru-RU" dirty="0"/>
          </a:p>
        </p:txBody>
      </p:sp>
      <p:pic>
        <p:nvPicPr>
          <p:cNvPr id="26632" name="Picture 8" descr="http://im0-tub-ru.yandex.net/i?id=26251013-18-73&amp;n=21"/>
          <p:cNvPicPr>
            <a:picLocks noChangeAspect="1" noChangeArrowheads="1"/>
          </p:cNvPicPr>
          <p:nvPr/>
        </p:nvPicPr>
        <p:blipFill>
          <a:blip r:embed="rId5"/>
          <a:srcRect/>
          <a:stretch>
            <a:fillRect/>
          </a:stretch>
        </p:blipFill>
        <p:spPr bwMode="auto">
          <a:xfrm>
            <a:off x="2057400" y="4572000"/>
            <a:ext cx="2308479" cy="158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1981200" y="6172200"/>
            <a:ext cx="2514600" cy="369332"/>
          </a:xfrm>
          <a:prstGeom prst="rect">
            <a:avLst/>
          </a:prstGeom>
          <a:noFill/>
        </p:spPr>
        <p:txBody>
          <a:bodyPr wrap="square" rtlCol="0">
            <a:spAutoFit/>
          </a:bodyPr>
          <a:lstStyle/>
          <a:p>
            <a:pPr algn="ctr"/>
            <a:r>
              <a:rPr lang="ru-RU" dirty="0" smtClean="0"/>
              <a:t>Щука</a:t>
            </a:r>
            <a:endParaRPr lang="ru-RU" dirty="0"/>
          </a:p>
        </p:txBody>
      </p:sp>
      <p:pic>
        <p:nvPicPr>
          <p:cNvPr id="26634" name="Picture 10" descr="http://im4-tub-ru.yandex.net/i?id=94414693-02-73&amp;n=21"/>
          <p:cNvPicPr>
            <a:picLocks noChangeAspect="1" noChangeArrowheads="1"/>
          </p:cNvPicPr>
          <p:nvPr/>
        </p:nvPicPr>
        <p:blipFill>
          <a:blip r:embed="rId6"/>
          <a:srcRect/>
          <a:stretch>
            <a:fillRect/>
          </a:stretch>
        </p:blipFill>
        <p:spPr bwMode="auto">
          <a:xfrm>
            <a:off x="5029200" y="4572000"/>
            <a:ext cx="2857500" cy="1362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a:off x="5410200" y="6172200"/>
            <a:ext cx="2286000" cy="369332"/>
          </a:xfrm>
          <a:prstGeom prst="rect">
            <a:avLst/>
          </a:prstGeom>
          <a:noFill/>
        </p:spPr>
        <p:txBody>
          <a:bodyPr wrap="square" rtlCol="0">
            <a:spAutoFit/>
          </a:bodyPr>
          <a:lstStyle/>
          <a:p>
            <a:pPr algn="ctr"/>
            <a:r>
              <a:rPr lang="ru-RU" dirty="0" smtClean="0"/>
              <a:t>Рыбец</a:t>
            </a:r>
            <a:endParaRPr lang="ru-RU" dirty="0"/>
          </a:p>
        </p:txBody>
      </p:sp>
    </p:spTree>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
        <p:nvSpPr>
          <p:cNvPr id="14" name="TextBox 13"/>
          <p:cNvSpPr txBox="1"/>
          <p:nvPr/>
        </p:nvSpPr>
        <p:spPr>
          <a:xfrm>
            <a:off x="609600" y="4267200"/>
            <a:ext cx="1905000" cy="369332"/>
          </a:xfrm>
          <a:prstGeom prst="rect">
            <a:avLst/>
          </a:prstGeom>
          <a:noFill/>
        </p:spPr>
        <p:txBody>
          <a:bodyPr wrap="square" rtlCol="0">
            <a:spAutoFit/>
          </a:bodyPr>
          <a:lstStyle/>
          <a:p>
            <a:pPr algn="ctr"/>
            <a:r>
              <a:rPr lang="ru-RU" dirty="0" smtClean="0"/>
              <a:t>Каракурт</a:t>
            </a:r>
            <a:endParaRPr lang="ru-RU" dirty="0"/>
          </a:p>
        </p:txBody>
      </p:sp>
      <p:sp>
        <p:nvSpPr>
          <p:cNvPr id="15" name="TextBox 14"/>
          <p:cNvSpPr txBox="1"/>
          <p:nvPr/>
        </p:nvSpPr>
        <p:spPr>
          <a:xfrm>
            <a:off x="3962400" y="4267200"/>
            <a:ext cx="1752600" cy="369332"/>
          </a:xfrm>
          <a:prstGeom prst="rect">
            <a:avLst/>
          </a:prstGeom>
          <a:noFill/>
        </p:spPr>
        <p:txBody>
          <a:bodyPr wrap="square" rtlCol="0">
            <a:spAutoFit/>
          </a:bodyPr>
          <a:lstStyle/>
          <a:p>
            <a:pPr algn="ctr"/>
            <a:r>
              <a:rPr lang="ru-RU" dirty="0" smtClean="0"/>
              <a:t>Голубянка</a:t>
            </a:r>
            <a:endParaRPr lang="ru-RU" dirty="0"/>
          </a:p>
        </p:txBody>
      </p:sp>
      <p:sp>
        <p:nvSpPr>
          <p:cNvPr id="17" name="TextBox 16"/>
          <p:cNvSpPr txBox="1"/>
          <p:nvPr/>
        </p:nvSpPr>
        <p:spPr>
          <a:xfrm>
            <a:off x="6400800" y="4191000"/>
            <a:ext cx="2438400" cy="369332"/>
          </a:xfrm>
          <a:prstGeom prst="rect">
            <a:avLst/>
          </a:prstGeom>
          <a:noFill/>
        </p:spPr>
        <p:txBody>
          <a:bodyPr wrap="square" rtlCol="0">
            <a:spAutoFit/>
          </a:bodyPr>
          <a:lstStyle/>
          <a:p>
            <a:pPr algn="ctr"/>
            <a:r>
              <a:rPr lang="ru-RU" dirty="0" smtClean="0"/>
              <a:t>Клещ</a:t>
            </a:r>
            <a:endParaRPr lang="ru-RU" dirty="0"/>
          </a:p>
        </p:txBody>
      </p:sp>
      <p:sp>
        <p:nvSpPr>
          <p:cNvPr id="19" name="TextBox 18"/>
          <p:cNvSpPr txBox="1"/>
          <p:nvPr/>
        </p:nvSpPr>
        <p:spPr>
          <a:xfrm>
            <a:off x="457200" y="6248400"/>
            <a:ext cx="2514600" cy="369332"/>
          </a:xfrm>
          <a:prstGeom prst="rect">
            <a:avLst/>
          </a:prstGeom>
          <a:noFill/>
        </p:spPr>
        <p:txBody>
          <a:bodyPr wrap="square" rtlCol="0">
            <a:spAutoFit/>
          </a:bodyPr>
          <a:lstStyle/>
          <a:p>
            <a:pPr algn="ctr"/>
            <a:r>
              <a:rPr lang="ru-RU" dirty="0" err="1" smtClean="0"/>
              <a:t>Дыбка</a:t>
            </a:r>
            <a:endParaRPr lang="ru-RU" dirty="0"/>
          </a:p>
        </p:txBody>
      </p:sp>
      <p:sp>
        <p:nvSpPr>
          <p:cNvPr id="21" name="TextBox 20"/>
          <p:cNvSpPr txBox="1"/>
          <p:nvPr/>
        </p:nvSpPr>
        <p:spPr>
          <a:xfrm>
            <a:off x="3657600" y="6172200"/>
            <a:ext cx="2286000" cy="369332"/>
          </a:xfrm>
          <a:prstGeom prst="rect">
            <a:avLst/>
          </a:prstGeom>
          <a:noFill/>
        </p:spPr>
        <p:txBody>
          <a:bodyPr wrap="square" rtlCol="0">
            <a:spAutoFit/>
          </a:bodyPr>
          <a:lstStyle/>
          <a:p>
            <a:pPr algn="ctr"/>
            <a:r>
              <a:rPr lang="ru-RU" dirty="0" smtClean="0"/>
              <a:t>Пилильщик</a:t>
            </a:r>
            <a:endParaRPr lang="ru-RU" dirty="0"/>
          </a:p>
        </p:txBody>
      </p:sp>
      <p:sp>
        <p:nvSpPr>
          <p:cNvPr id="18" name="Прямоугольник 17"/>
          <p:cNvSpPr/>
          <p:nvPr/>
        </p:nvSpPr>
        <p:spPr>
          <a:xfrm>
            <a:off x="1905000" y="533400"/>
            <a:ext cx="7086600" cy="1752600"/>
          </a:xfrm>
          <a:prstGeom prst="rect">
            <a:avLst/>
          </a:prstGeom>
        </p:spPr>
        <p:txBody>
          <a:bodyPr wrap="square">
            <a:spAutoFit/>
          </a:bodyPr>
          <a:lstStyle/>
          <a:p>
            <a:pPr algn="just"/>
            <a:r>
              <a:rPr lang="ru-RU" dirty="0"/>
              <a:t> Самым многочисленным типом, включающим подавляющее большинство видов фауны, являются </a:t>
            </a:r>
            <a:r>
              <a:rPr lang="ru-RU" b="1" dirty="0">
                <a:solidFill>
                  <a:srgbClr val="C00000"/>
                </a:solidFill>
              </a:rPr>
              <a:t>членистоногие</a:t>
            </a:r>
            <a:r>
              <a:rPr lang="ru-RU" dirty="0"/>
              <a:t>. Из 14,6 тыс. всех выявленных видов животных области на их долю приходится 13,2 тыс. Основная масса членистоногих представлена насекомыми, значительная часть которых относится к паукообразным и клещам. </a:t>
            </a:r>
          </a:p>
        </p:txBody>
      </p:sp>
      <p:pic>
        <p:nvPicPr>
          <p:cNvPr id="20" name="Picture 6" descr="2004_07_24 -- 14"/>
          <p:cNvPicPr>
            <a:picLocks noChangeAspect="1" noChangeArrowheads="1"/>
          </p:cNvPicPr>
          <p:nvPr/>
        </p:nvPicPr>
        <p:blipFill>
          <a:blip r:embed="rId2"/>
          <a:srcRect r="9803" b="4395"/>
          <a:stretch>
            <a:fillRect/>
          </a:stretch>
        </p:blipFill>
        <p:spPr bwMode="auto">
          <a:xfrm>
            <a:off x="457200" y="2362200"/>
            <a:ext cx="2411433" cy="1900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10" descr="2004_07_24 -- 09"/>
          <p:cNvPicPr>
            <a:picLocks noChangeAspect="1" noChangeArrowheads="1"/>
          </p:cNvPicPr>
          <p:nvPr/>
        </p:nvPicPr>
        <p:blipFill>
          <a:blip r:embed="rId3"/>
          <a:srcRect/>
          <a:stretch>
            <a:fillRect/>
          </a:stretch>
        </p:blipFill>
        <p:spPr bwMode="auto">
          <a:xfrm>
            <a:off x="3581400" y="2362200"/>
            <a:ext cx="2209800" cy="1823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6" descr="2004_07_25 -- 19"/>
          <p:cNvPicPr>
            <a:picLocks noChangeAspect="1" noChangeArrowheads="1"/>
          </p:cNvPicPr>
          <p:nvPr/>
        </p:nvPicPr>
        <p:blipFill>
          <a:blip r:embed="rId4"/>
          <a:srcRect l="5641" t="18064" r="5641" b="11116"/>
          <a:stretch>
            <a:fillRect/>
          </a:stretch>
        </p:blipFill>
        <p:spPr bwMode="auto">
          <a:xfrm>
            <a:off x="6400800" y="2313750"/>
            <a:ext cx="2268934" cy="183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5" descr="2004_07_24 -- 10"/>
          <p:cNvPicPr>
            <a:picLocks noChangeAspect="1" noChangeArrowheads="1"/>
          </p:cNvPicPr>
          <p:nvPr/>
        </p:nvPicPr>
        <p:blipFill>
          <a:blip r:embed="rId5" cstate="print"/>
          <a:srcRect/>
          <a:stretch>
            <a:fillRect/>
          </a:stretch>
        </p:blipFill>
        <p:spPr bwMode="auto">
          <a:xfrm>
            <a:off x="304800" y="4648200"/>
            <a:ext cx="2700366" cy="1540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12" descr="2006_06_01--12"/>
          <p:cNvPicPr>
            <a:picLocks noChangeAspect="1" noChangeArrowheads="1"/>
          </p:cNvPicPr>
          <p:nvPr/>
        </p:nvPicPr>
        <p:blipFill>
          <a:blip r:embed="rId6"/>
          <a:srcRect/>
          <a:stretch>
            <a:fillRect/>
          </a:stretch>
        </p:blipFill>
        <p:spPr bwMode="auto">
          <a:xfrm>
            <a:off x="3581400" y="4648200"/>
            <a:ext cx="2438400" cy="1504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11" descr="2006_06_25--12"/>
          <p:cNvPicPr>
            <a:picLocks noChangeAspect="1" noChangeArrowheads="1"/>
          </p:cNvPicPr>
          <p:nvPr/>
        </p:nvPicPr>
        <p:blipFill>
          <a:blip r:embed="rId7"/>
          <a:srcRect/>
          <a:stretch>
            <a:fillRect/>
          </a:stretch>
        </p:blipFill>
        <p:spPr bwMode="auto">
          <a:xfrm>
            <a:off x="6477000" y="4572000"/>
            <a:ext cx="2198687" cy="1566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p:cNvSpPr txBox="1"/>
          <p:nvPr/>
        </p:nvSpPr>
        <p:spPr>
          <a:xfrm>
            <a:off x="6553200" y="6248400"/>
            <a:ext cx="2286000" cy="369332"/>
          </a:xfrm>
          <a:prstGeom prst="rect">
            <a:avLst/>
          </a:prstGeom>
          <a:noFill/>
        </p:spPr>
        <p:txBody>
          <a:bodyPr wrap="square" rtlCol="0">
            <a:spAutoFit/>
          </a:bodyPr>
          <a:lstStyle/>
          <a:p>
            <a:pPr algn="ctr"/>
            <a:r>
              <a:rPr lang="ru-RU" dirty="0" smtClean="0"/>
              <a:t>Павлиний глаз</a:t>
            </a:r>
            <a:endParaRPr lang="ru-RU" dirty="0"/>
          </a:p>
        </p:txBody>
      </p:sp>
    </p:spTree>
  </p:cSld>
  <p:clrMapOvr>
    <a:masterClrMapping/>
  </p:clrMapOvr>
  <p:transition>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600200" y="1524000"/>
            <a:ext cx="8229600" cy="4525963"/>
          </a:xfrm>
        </p:spPr>
        <p:txBody>
          <a:bodyPr/>
          <a:lstStyle/>
          <a:p>
            <a:endParaRPr lang="ru-RU" dirty="0"/>
          </a:p>
        </p:txBody>
      </p:sp>
      <p:pic>
        <p:nvPicPr>
          <p:cNvPr id="1026" name="Picture 2" descr="C:\Users\Андрей\Desktop\Материал на 26 января\377A48FC-90F2-4651-9658-7CEAD81DD6E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6774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79997"/>
      </p:ext>
    </p:extLst>
  </p:cSld>
  <p:clrMapOvr>
    <a:masterClrMapping/>
  </p:clrMapOvr>
  <p:transition>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descr="C:\Users\Андрей\Desktop\picture_1912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2888"/>
            <a:ext cx="9753600" cy="734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3282"/>
      </p:ext>
    </p:extLst>
  </p:cSld>
  <p:clrMapOvr>
    <a:masterClrMapping/>
  </p:clrMapOvr>
  <p:transition>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IMG_020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extLst>
      <p:ext uri="{BB962C8B-B14F-4D97-AF65-F5344CB8AC3E}">
        <p14:creationId xmlns:p14="http://schemas.microsoft.com/office/powerpoint/2010/main" val="3191527657"/>
      </p:ext>
    </p:extLst>
  </p:cSld>
  <p:clrMapOvr>
    <a:masterClrMapping/>
  </p:clrMapOvr>
  <p:transition spd="slow">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descr="IMG_020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extLst>
      <p:ext uri="{BB962C8B-B14F-4D97-AF65-F5344CB8AC3E}">
        <p14:creationId xmlns:p14="http://schemas.microsoft.com/office/powerpoint/2010/main" val="3409678210"/>
      </p:ext>
    </p:extLst>
  </p:cSld>
  <p:clrMapOvr>
    <a:masterClrMapping/>
  </p:clrMapOvr>
  <p:transition spd="slow">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IMG_023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extLst>
      <p:ext uri="{BB962C8B-B14F-4D97-AF65-F5344CB8AC3E}">
        <p14:creationId xmlns:p14="http://schemas.microsoft.com/office/powerpoint/2010/main" val="956801974"/>
      </p:ext>
    </p:extLst>
  </p:cSld>
  <p:clrMapOvr>
    <a:masterClrMapping/>
  </p:clrMapOvr>
  <p:transition spd="slow">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IMG_024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10045"/>
      </p:ext>
    </p:extLst>
  </p:cSld>
  <p:clrMapOvr>
    <a:masterClrMapping/>
  </p:clrMapOvr>
  <p:transition spd="slow">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IMG_023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extLst>
      <p:ext uri="{BB962C8B-B14F-4D97-AF65-F5344CB8AC3E}">
        <p14:creationId xmlns:p14="http://schemas.microsoft.com/office/powerpoint/2010/main" val="956801974"/>
      </p:ext>
    </p:extLst>
  </p:cSld>
  <p:clrMapOvr>
    <a:masterClrMapping/>
  </p:clrMapOvr>
  <p:transition spd="slow">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IMG_022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48187"/>
      </p:ext>
    </p:extLst>
  </p:cSld>
  <p:clrMapOvr>
    <a:masterClrMapping/>
  </p:clrMapOvr>
  <p:transition spd="slow">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IMG_0236"/>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56368"/>
      </p:ext>
    </p:extLst>
  </p:cSld>
  <p:clrMapOvr>
    <a:masterClrMapping/>
  </p:clrMapOvr>
  <p:transition spd="slow">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IMG_027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48064"/>
      </p:ext>
    </p:extLst>
  </p:cSld>
  <p:clrMapOvr>
    <a:masterClrMapping/>
  </p:clrMapOvr>
  <p:transition spd="slow">
    <p:diamon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IMG_024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76550"/>
      </p:ext>
    </p:extLst>
  </p:cSld>
  <p:clrMapOvr>
    <a:masterClrMapping/>
  </p:clrMapOvr>
  <p:transition spd="slow">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3962400" y="1524000"/>
            <a:ext cx="4956056" cy="1828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dirty="0" smtClean="0">
                <a:ln w="11430"/>
                <a:solidFill>
                  <a:srgbClr val="1F7EE7"/>
                </a:solidFill>
                <a:effectLst>
                  <a:outerShdw blurRad="50800" dist="39000" dir="5460000" algn="tl">
                    <a:srgbClr val="000000">
                      <a:alpha val="38000"/>
                    </a:srgbClr>
                  </a:outerShdw>
                </a:effectLst>
              </a:rPr>
              <a:t>Животный мир</a:t>
            </a:r>
            <a:br>
              <a:rPr lang="ru-RU" sz="6000" b="1" dirty="0" smtClean="0">
                <a:ln w="11430"/>
                <a:solidFill>
                  <a:srgbClr val="1F7EE7"/>
                </a:solidFill>
                <a:effectLst>
                  <a:outerShdw blurRad="50800" dist="39000" dir="5460000" algn="tl">
                    <a:srgbClr val="000000">
                      <a:alpha val="38000"/>
                    </a:srgbClr>
                  </a:outerShdw>
                </a:effectLst>
              </a:rPr>
            </a:br>
            <a:r>
              <a:rPr lang="ru-RU" sz="6000" b="1" dirty="0" smtClean="0">
                <a:ln w="11430"/>
                <a:solidFill>
                  <a:srgbClr val="FFFF00"/>
                </a:solidFill>
                <a:effectLst>
                  <a:outerShdw blurRad="50800" dist="39000" dir="5460000" algn="tl">
                    <a:srgbClr val="000000">
                      <a:alpha val="38000"/>
                    </a:srgbClr>
                  </a:outerShdw>
                </a:effectLst>
              </a:rPr>
              <a:t>Ростовской</a:t>
            </a:r>
            <a:r>
              <a:rPr lang="ru-RU"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6000" b="1" dirty="0" smtClean="0">
                <a:ln w="11430"/>
                <a:solidFill>
                  <a:srgbClr val="FF0000"/>
                </a:solidFill>
                <a:effectLst>
                  <a:outerShdw blurRad="50800" dist="39000" dir="5460000" algn="tl">
                    <a:srgbClr val="000000">
                      <a:alpha val="38000"/>
                    </a:srgbClr>
                  </a:outerShdw>
                </a:effectLst>
              </a:rPr>
              <a:t>области</a:t>
            </a:r>
            <a:endParaRPr lang="ru-RU" sz="6000" b="1" dirty="0">
              <a:ln w="11430"/>
              <a:solidFill>
                <a:srgbClr val="FF0000"/>
              </a:solidFill>
              <a:effectLst>
                <a:outerShdw blurRad="50800" dist="39000" dir="5460000" algn="tl">
                  <a:srgbClr val="000000">
                    <a:alpha val="38000"/>
                  </a:srgbClr>
                </a:outerShdw>
              </a:effectLst>
            </a:endParaRPr>
          </a:p>
        </p:txBody>
      </p:sp>
      <p:pic>
        <p:nvPicPr>
          <p:cNvPr id="8" name="Picture 7" descr="C:\Documents and Settings\Admin\Рабочий стол\phys1024b (1).png"/>
          <p:cNvPicPr>
            <a:picLocks noChangeAspect="1" noChangeArrowheads="1"/>
          </p:cNvPicPr>
          <p:nvPr/>
        </p:nvPicPr>
        <p:blipFill>
          <a:blip r:embed="rId2"/>
          <a:srcRect/>
          <a:stretch>
            <a:fillRect/>
          </a:stretch>
        </p:blipFill>
        <p:spPr bwMode="auto">
          <a:xfrm>
            <a:off x="228600" y="914400"/>
            <a:ext cx="4310063" cy="4357687"/>
          </a:xfrm>
          <a:prstGeom prst="rect">
            <a:avLst/>
          </a:prstGeom>
          <a:noFill/>
          <a:ln w="9525">
            <a:noFill/>
            <a:miter lim="800000"/>
            <a:headEnd/>
            <a:tailEnd/>
          </a:ln>
        </p:spPr>
      </p:pic>
    </p:spTree>
    <p:extLst>
      <p:ext uri="{BB962C8B-B14F-4D97-AF65-F5344CB8AC3E}">
        <p14:creationId xmlns:p14="http://schemas.microsoft.com/office/powerpoint/2010/main" val="1494574001"/>
      </p:ext>
    </p:extLst>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IMG_026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769907"/>
      </p:ext>
    </p:extLst>
  </p:cSld>
  <p:clrMapOvr>
    <a:masterClrMapping/>
  </p:clrMapOvr>
  <p:transition spd="slow">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IMG_014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extLst>
      <p:ext uri="{BB962C8B-B14F-4D97-AF65-F5344CB8AC3E}">
        <p14:creationId xmlns:p14="http://schemas.microsoft.com/office/powerpoint/2010/main" val="4073816349"/>
      </p:ext>
    </p:extLst>
  </p:cSld>
  <p:clrMapOvr>
    <a:masterClrMapping/>
  </p:clrMapOvr>
  <p:transition spd="slow">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IMG_014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extLst>
      <p:ext uri="{BB962C8B-B14F-4D97-AF65-F5344CB8AC3E}">
        <p14:creationId xmlns:p14="http://schemas.microsoft.com/office/powerpoint/2010/main" val="1702075419"/>
      </p:ext>
    </p:extLst>
  </p:cSld>
  <p:clrMapOvr>
    <a:masterClrMapping/>
  </p:clrMapOvr>
  <p:transition spd="slow">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http://ru1.anyfad.com/items/t1@997afa1d-5609-4520-9b02-e4adedec5e9e/Eti-smeshnye-sov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5200"/>
            <a:ext cx="22987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1" descr="http://www.ellf.ru/uploads/posts/2009-09/1253527794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205038"/>
            <a:ext cx="19462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ctrTitle"/>
          </p:nvPr>
        </p:nvSpPr>
        <p:spPr>
          <a:xfrm>
            <a:off x="1403350" y="2492375"/>
            <a:ext cx="6121400" cy="1470025"/>
          </a:xfrm>
        </p:spPr>
        <p:txBody>
          <a:bodyPr/>
          <a:lstStyle/>
          <a:p>
            <a:pPr eaLnBrk="1" hangingPunct="1"/>
            <a:r>
              <a:rPr lang="ru-RU" altLang="ru-RU" sz="4000" b="1" dirty="0" smtClean="0">
                <a:solidFill>
                  <a:srgbClr val="000066"/>
                </a:solidFill>
              </a:rPr>
              <a:t>Викторина «В мире животных»</a:t>
            </a:r>
          </a:p>
        </p:txBody>
      </p:sp>
      <p:sp>
        <p:nvSpPr>
          <p:cNvPr id="2053" name="Rectangle 3"/>
          <p:cNvSpPr>
            <a:spLocks noGrp="1" noChangeArrowheads="1"/>
          </p:cNvSpPr>
          <p:nvPr>
            <p:ph type="subTitle" idx="1"/>
          </p:nvPr>
        </p:nvSpPr>
        <p:spPr>
          <a:xfrm>
            <a:off x="3563938" y="5013325"/>
            <a:ext cx="4968875" cy="1439863"/>
          </a:xfrm>
        </p:spPr>
        <p:txBody>
          <a:bodyPr/>
          <a:lstStyle/>
          <a:p>
            <a:pPr algn="l" eaLnBrk="1" hangingPunct="1"/>
            <a:endParaRPr lang="ru-RU" altLang="ru-RU" sz="2400" dirty="0" smtClean="0"/>
          </a:p>
        </p:txBody>
      </p:sp>
      <p:pic>
        <p:nvPicPr>
          <p:cNvPr id="2054" name="Picture 5" descr="https://lh3.googleusercontent.com/-kyilLhWawRs/UL749Da067I/AAAAAAACM3Q/kKherEeIRq8/s811/www_animaljpg_ru-545+%D0%BB%D0%B8%D1%87%D0%B8%D1%81%D0%BA%D0%B0+%D0%B2+%D0%B4%D1%83%D0%BF%D0%BB%D0%B5+%D0%B4%D0%B5%D1%80%D0%B5%D0%B2%D0%B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0350"/>
            <a:ext cx="25209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9" descr="http://ru.fishki.net/picsw/012010/26/post/zhivotnie/zhivotnie0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60350"/>
            <a:ext cx="26638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3" descr="ПОПУГАЙ"/>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374" y="4312083"/>
            <a:ext cx="26273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981330"/>
      </p:ext>
    </p:extLst>
  </p:cSld>
  <p:clrMapOvr>
    <a:masterClrMapping/>
  </p:clrMapOvr>
  <p:transition>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25691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545454"/>
      </p:ext>
    </p:extLst>
  </p:cSld>
  <p:clrMapOvr>
    <a:masterClrMapping/>
  </p:clrMapOvr>
  <p:transition>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pic>
        <p:nvPicPr>
          <p:cNvPr id="5" name="Picture 6" descr="C:\Documents and Settings\Admin\Рабочий стол\Рисунок1.png"/>
          <p:cNvPicPr>
            <a:picLocks noChangeAspect="1" noChangeArrowheads="1"/>
          </p:cNvPicPr>
          <p:nvPr/>
        </p:nvPicPr>
        <p:blipFill>
          <a:blip r:embed="rId2"/>
          <a:srcRect/>
          <a:stretch>
            <a:fillRect/>
          </a:stretch>
        </p:blipFill>
        <p:spPr bwMode="auto">
          <a:xfrm>
            <a:off x="304800" y="1676400"/>
            <a:ext cx="3262216" cy="3429000"/>
          </a:xfrm>
          <a:prstGeom prst="rect">
            <a:avLst/>
          </a:prstGeom>
          <a:noFill/>
        </p:spPr>
      </p:pic>
      <p:sp>
        <p:nvSpPr>
          <p:cNvPr id="6" name="TextBox 5"/>
          <p:cNvSpPr txBox="1"/>
          <p:nvPr/>
        </p:nvSpPr>
        <p:spPr>
          <a:xfrm>
            <a:off x="2133600" y="533400"/>
            <a:ext cx="6781800" cy="923330"/>
          </a:xfrm>
          <a:prstGeom prst="rect">
            <a:avLst/>
          </a:prstGeom>
          <a:noFill/>
        </p:spPr>
        <p:txBody>
          <a:bodyPr wrap="square" rtlCol="0">
            <a:spAutoFit/>
          </a:bodyPr>
          <a:lstStyle/>
          <a:p>
            <a:pPr algn="just"/>
            <a:r>
              <a:rPr lang="ru-RU" dirty="0" smtClean="0"/>
              <a:t>Богат и разнообразен животный мир Ростовской  области. Долг каждого человека – бережно относиться к природе родного края.</a:t>
            </a:r>
            <a:endParaRPr lang="ru-RU" dirty="0"/>
          </a:p>
        </p:txBody>
      </p:sp>
      <p:sp>
        <p:nvSpPr>
          <p:cNvPr id="7" name="TextBox 6"/>
          <p:cNvSpPr txBox="1"/>
          <p:nvPr/>
        </p:nvSpPr>
        <p:spPr>
          <a:xfrm>
            <a:off x="1219200" y="5486400"/>
            <a:ext cx="7467600" cy="523220"/>
          </a:xfrm>
          <a:prstGeom prst="rect">
            <a:avLst/>
          </a:prstGeom>
          <a:noFill/>
        </p:spPr>
        <p:txBody>
          <a:bodyPr wrap="square" rtlCol="0">
            <a:spAutoFit/>
          </a:bodyPr>
          <a:lstStyle/>
          <a:p>
            <a:pPr algn="ctr"/>
            <a:r>
              <a:rPr lang="ru-RU" sz="2800" b="1" dirty="0" smtClean="0">
                <a:solidFill>
                  <a:srgbClr val="C00000"/>
                </a:solidFill>
                <a:effectLst>
                  <a:outerShdw blurRad="38100" dist="38100" dir="2700000" algn="tl">
                    <a:srgbClr val="000000">
                      <a:alpha val="43137"/>
                    </a:srgbClr>
                  </a:outerShdw>
                </a:effectLst>
              </a:rPr>
              <a:t>Ты природу не губи, а люби и береги!</a:t>
            </a:r>
            <a:endParaRPr lang="ru-RU" sz="2800" b="1" dirty="0">
              <a:solidFill>
                <a:srgbClr val="C00000"/>
              </a:solidFill>
              <a:effectLst>
                <a:outerShdw blurRad="38100" dist="38100" dir="2700000" algn="tl">
                  <a:srgbClr val="000000">
                    <a:alpha val="43137"/>
                  </a:srgbClr>
                </a:outerShdw>
              </a:effectLst>
            </a:endParaRPr>
          </a:p>
        </p:txBody>
      </p:sp>
      <p:sp>
        <p:nvSpPr>
          <p:cNvPr id="8" name="Прямоугольник 7"/>
          <p:cNvSpPr/>
          <p:nvPr/>
        </p:nvSpPr>
        <p:spPr>
          <a:xfrm>
            <a:off x="4114800" y="1981200"/>
            <a:ext cx="4572000" cy="2554545"/>
          </a:xfrm>
          <a:prstGeom prst="rect">
            <a:avLst/>
          </a:prstGeom>
        </p:spPr>
        <p:txBody>
          <a:bodyPr>
            <a:spAutoFit/>
          </a:bodyPr>
          <a:lstStyle/>
          <a:p>
            <a:r>
              <a:rPr lang="ru-RU" sz="2000" dirty="0">
                <a:solidFill>
                  <a:srgbClr val="0070C0"/>
                </a:solidFill>
                <a:latin typeface="Times New Roman" panose="02020603050405020304" pitchFamily="18" charset="0"/>
                <a:cs typeface="Times New Roman" panose="02020603050405020304" pitchFamily="18" charset="0"/>
              </a:rPr>
              <a:t>Прекрасна жизнь в донских краях</a:t>
            </a:r>
            <a:r>
              <a:rPr lang="ru-RU" sz="2000" dirty="0" smtClean="0">
                <a:solidFill>
                  <a:srgbClr val="0070C0"/>
                </a:solidFill>
                <a:latin typeface="Times New Roman" panose="02020603050405020304" pitchFamily="18" charset="0"/>
                <a:cs typeface="Times New Roman" panose="02020603050405020304" pitchFamily="18" charset="0"/>
              </a:rPr>
              <a:t/>
            </a:r>
            <a:br>
              <a:rPr lang="ru-RU" sz="2000" dirty="0" smtClean="0">
                <a:solidFill>
                  <a:srgbClr val="0070C0"/>
                </a:solidFill>
                <a:latin typeface="Times New Roman" panose="02020603050405020304" pitchFamily="18" charset="0"/>
                <a:cs typeface="Times New Roman" panose="02020603050405020304" pitchFamily="18" charset="0"/>
              </a:rPr>
            </a:br>
            <a:r>
              <a:rPr lang="ru-RU" sz="2000" dirty="0">
                <a:solidFill>
                  <a:srgbClr val="0070C0"/>
                </a:solidFill>
                <a:latin typeface="Times New Roman" panose="02020603050405020304" pitchFamily="18" charset="0"/>
                <a:cs typeface="Times New Roman" panose="02020603050405020304" pitchFamily="18" charset="0"/>
              </a:rPr>
              <a:t>В </a:t>
            </a:r>
            <a:r>
              <a:rPr lang="ru-RU" sz="2000" dirty="0" err="1" smtClean="0">
                <a:solidFill>
                  <a:srgbClr val="0070C0"/>
                </a:solidFill>
                <a:latin typeface="Times New Roman" panose="02020603050405020304" pitchFamily="18" charset="0"/>
                <a:cs typeface="Times New Roman" panose="02020603050405020304" pitchFamily="18" charset="0"/>
              </a:rPr>
              <a:t>придонье</a:t>
            </a:r>
            <a:r>
              <a:rPr lang="ru-RU" sz="2000" dirty="0" smtClean="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на </a:t>
            </a:r>
            <a:r>
              <a:rPr lang="ru-RU" sz="2000" dirty="0" smtClean="0">
                <a:solidFill>
                  <a:srgbClr val="0070C0"/>
                </a:solidFill>
                <a:latin typeface="Times New Roman" panose="02020603050405020304" pitchFamily="18" charset="0"/>
                <a:cs typeface="Times New Roman" panose="02020603050405020304" pitchFamily="18" charset="0"/>
              </a:rPr>
              <a:t>лугах, </a:t>
            </a:r>
            <a:r>
              <a:rPr lang="ru-RU" sz="2000" dirty="0">
                <a:solidFill>
                  <a:srgbClr val="0070C0"/>
                </a:solidFill>
                <a:latin typeface="Times New Roman" panose="02020603050405020304" pitchFamily="18" charset="0"/>
                <a:cs typeface="Times New Roman" panose="02020603050405020304" pitchFamily="18" charset="0"/>
              </a:rPr>
              <a:t>степях...</a:t>
            </a:r>
            <a:r>
              <a:rPr lang="ru-RU" sz="2000" dirty="0" smtClean="0">
                <a:solidFill>
                  <a:srgbClr val="0070C0"/>
                </a:solidFill>
                <a:latin typeface="Times New Roman" panose="02020603050405020304" pitchFamily="18" charset="0"/>
                <a:cs typeface="Times New Roman" panose="02020603050405020304" pitchFamily="18" charset="0"/>
              </a:rPr>
              <a:t/>
            </a:r>
            <a:br>
              <a:rPr lang="ru-RU" sz="2000" dirty="0" smtClean="0">
                <a:solidFill>
                  <a:srgbClr val="0070C0"/>
                </a:solidFill>
                <a:latin typeface="Times New Roman" panose="02020603050405020304" pitchFamily="18" charset="0"/>
                <a:cs typeface="Times New Roman" panose="02020603050405020304" pitchFamily="18" charset="0"/>
              </a:rPr>
            </a:br>
            <a:r>
              <a:rPr lang="ru-RU" sz="2000" dirty="0">
                <a:solidFill>
                  <a:srgbClr val="0070C0"/>
                </a:solidFill>
                <a:latin typeface="Times New Roman" panose="02020603050405020304" pitchFamily="18" charset="0"/>
                <a:cs typeface="Times New Roman" panose="02020603050405020304" pitchFamily="18" charset="0"/>
              </a:rPr>
              <a:t>Прекрасен </a:t>
            </a:r>
            <a:r>
              <a:rPr lang="ru-RU" sz="2000" dirty="0" smtClean="0">
                <a:solidFill>
                  <a:srgbClr val="0070C0"/>
                </a:solidFill>
                <a:latin typeface="Times New Roman" panose="02020603050405020304" pitchFamily="18" charset="0"/>
                <a:cs typeface="Times New Roman" panose="02020603050405020304" pitchFamily="18" charset="0"/>
              </a:rPr>
              <a:t>Дон, и нет прекрасней мига,</a:t>
            </a:r>
          </a:p>
          <a:p>
            <a:r>
              <a:rPr lang="ru-RU" sz="2000" dirty="0" smtClean="0">
                <a:solidFill>
                  <a:srgbClr val="0070C0"/>
                </a:solidFill>
                <a:latin typeface="Times New Roman" panose="02020603050405020304" pitchFamily="18" charset="0"/>
                <a:cs typeface="Times New Roman" panose="02020603050405020304" pitchFamily="18" charset="0"/>
              </a:rPr>
              <a:t>Когда природы ты читаешь книгу.</a:t>
            </a:r>
          </a:p>
          <a:p>
            <a:r>
              <a:rPr lang="ru-RU" sz="2000" dirty="0" smtClean="0">
                <a:solidFill>
                  <a:srgbClr val="0070C0"/>
                </a:solidFill>
                <a:latin typeface="Times New Roman" panose="02020603050405020304" pitchFamily="18" charset="0"/>
                <a:cs typeface="Times New Roman" panose="02020603050405020304" pitchFamily="18" charset="0"/>
              </a:rPr>
              <a:t>А </a:t>
            </a:r>
            <a:r>
              <a:rPr lang="ru-RU" sz="2000" dirty="0">
                <a:solidFill>
                  <a:srgbClr val="0070C0"/>
                </a:solidFill>
                <a:latin typeface="Times New Roman" panose="02020603050405020304" pitchFamily="18" charset="0"/>
                <a:cs typeface="Times New Roman" panose="02020603050405020304" pitchFamily="18" charset="0"/>
              </a:rPr>
              <a:t>если лебеди </a:t>
            </a:r>
            <a:r>
              <a:rPr lang="ru-RU" sz="2000" dirty="0" smtClean="0">
                <a:solidFill>
                  <a:srgbClr val="0070C0"/>
                </a:solidFill>
                <a:latin typeface="Times New Roman" panose="02020603050405020304" pitchFamily="18" charset="0"/>
                <a:cs typeface="Times New Roman" panose="02020603050405020304" pitchFamily="18" charset="0"/>
              </a:rPr>
              <a:t>в краю живут,</a:t>
            </a:r>
            <a:br>
              <a:rPr lang="ru-RU" sz="2000" dirty="0" smtClean="0">
                <a:solidFill>
                  <a:srgbClr val="0070C0"/>
                </a:solidFill>
                <a:latin typeface="Times New Roman" panose="02020603050405020304" pitchFamily="18" charset="0"/>
                <a:cs typeface="Times New Roman" panose="02020603050405020304" pitchFamily="18" charset="0"/>
              </a:rPr>
            </a:br>
            <a:r>
              <a:rPr lang="ru-RU" sz="2000" dirty="0">
                <a:solidFill>
                  <a:srgbClr val="0070C0"/>
                </a:solidFill>
                <a:latin typeface="Times New Roman" panose="02020603050405020304" pitchFamily="18" charset="0"/>
                <a:cs typeface="Times New Roman" panose="02020603050405020304" pitchFamily="18" charset="0"/>
              </a:rPr>
              <a:t>Без страха по </a:t>
            </a:r>
            <a:r>
              <a:rPr lang="ru-RU" sz="2000" dirty="0" smtClean="0">
                <a:solidFill>
                  <a:srgbClr val="0070C0"/>
                </a:solidFill>
                <a:latin typeface="Times New Roman" panose="02020603050405020304" pitchFamily="18" charset="0"/>
                <a:cs typeface="Times New Roman" panose="02020603050405020304" pitchFamily="18" charset="0"/>
              </a:rPr>
              <a:t>воде плывут</a:t>
            </a:r>
            <a:r>
              <a:rPr lang="ru-RU" sz="2000" dirty="0">
                <a:solidFill>
                  <a:srgbClr val="0070C0"/>
                </a:solidFill>
                <a:latin typeface="Times New Roman" panose="02020603050405020304" pitchFamily="18" charset="0"/>
                <a:cs typeface="Times New Roman" panose="02020603050405020304" pitchFamily="18" charset="0"/>
              </a:rPr>
              <a:t>...</a:t>
            </a:r>
            <a:r>
              <a:rPr lang="ru-RU" sz="2000" dirty="0" smtClean="0">
                <a:solidFill>
                  <a:srgbClr val="0070C0"/>
                </a:solidFill>
                <a:latin typeface="Times New Roman" panose="02020603050405020304" pitchFamily="18" charset="0"/>
                <a:cs typeface="Times New Roman" panose="02020603050405020304" pitchFamily="18" charset="0"/>
              </a:rPr>
              <a:t/>
            </a:r>
            <a:br>
              <a:rPr lang="ru-RU" sz="2000" dirty="0" smtClean="0">
                <a:solidFill>
                  <a:srgbClr val="0070C0"/>
                </a:solidFill>
                <a:latin typeface="Times New Roman" panose="02020603050405020304" pitchFamily="18" charset="0"/>
                <a:cs typeface="Times New Roman" panose="02020603050405020304" pitchFamily="18" charset="0"/>
              </a:rPr>
            </a:br>
            <a:r>
              <a:rPr lang="ru-RU" sz="2000" dirty="0">
                <a:solidFill>
                  <a:srgbClr val="0070C0"/>
                </a:solidFill>
                <a:latin typeface="Times New Roman" panose="02020603050405020304" pitchFamily="18" charset="0"/>
                <a:cs typeface="Times New Roman" panose="02020603050405020304" pitchFamily="18" charset="0"/>
              </a:rPr>
              <a:t>Знать жизнь прекрасна на Дону!</a:t>
            </a:r>
            <a:r>
              <a:rPr lang="ru-RU" sz="2000" dirty="0" smtClean="0">
                <a:solidFill>
                  <a:srgbClr val="0070C0"/>
                </a:solidFill>
                <a:latin typeface="Times New Roman" panose="02020603050405020304" pitchFamily="18" charset="0"/>
                <a:cs typeface="Times New Roman" panose="02020603050405020304" pitchFamily="18" charset="0"/>
              </a:rPr>
              <a:t/>
            </a:r>
            <a:br>
              <a:rPr lang="ru-RU" sz="2000" dirty="0" smtClean="0">
                <a:solidFill>
                  <a:srgbClr val="0070C0"/>
                </a:solidFill>
                <a:latin typeface="Times New Roman" panose="02020603050405020304" pitchFamily="18" charset="0"/>
                <a:cs typeface="Times New Roman" panose="02020603050405020304" pitchFamily="18" charset="0"/>
              </a:rPr>
            </a:br>
            <a:r>
              <a:rPr lang="ru-RU" sz="2000" dirty="0" smtClean="0">
                <a:solidFill>
                  <a:srgbClr val="0070C0"/>
                </a:solidFill>
                <a:latin typeface="Times New Roman" panose="02020603050405020304" pitchFamily="18" charset="0"/>
                <a:cs typeface="Times New Roman" panose="02020603050405020304" pitchFamily="18" charset="0"/>
              </a:rPr>
              <a:t>Любите Родину свою!</a:t>
            </a:r>
            <a:endParaRPr lang="ru-RU"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088893"/>
      </p:ext>
    </p:extLst>
  </p:cSld>
  <p:clrMapOvr>
    <a:masterClrMapping/>
  </p:clrMapOvr>
  <p:transition>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047750" y="381794"/>
            <a:ext cx="698023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z="4000" dirty="0" smtClean="0">
                <a:effectLst/>
              </a:rPr>
              <a:t/>
            </a:r>
            <a:br>
              <a:rPr lang="ru-RU" altLang="ru-RU" sz="4000" dirty="0" smtClean="0">
                <a:effectLst/>
              </a:rPr>
            </a:br>
            <a:r>
              <a:rPr lang="ru-RU" altLang="ru-RU" sz="4000" dirty="0" smtClean="0">
                <a:effectLst/>
              </a:rPr>
              <a:t/>
            </a:r>
            <a:br>
              <a:rPr lang="ru-RU" altLang="ru-RU" sz="4000" dirty="0" smtClean="0">
                <a:effectLst/>
              </a:rPr>
            </a:br>
            <a:r>
              <a:rPr lang="ru-RU" altLang="ru-RU" sz="4000" dirty="0" smtClean="0">
                <a:effectLst/>
              </a:rPr>
              <a:t/>
            </a:r>
            <a:br>
              <a:rPr lang="ru-RU" altLang="ru-RU" sz="4000" dirty="0" smtClean="0">
                <a:effectLst/>
              </a:rPr>
            </a:br>
            <a:r>
              <a:rPr lang="ru-RU" altLang="ru-RU" sz="4000" dirty="0" smtClean="0">
                <a:effectLst/>
              </a:rPr>
              <a:t/>
            </a:r>
            <a:br>
              <a:rPr lang="ru-RU" altLang="ru-RU" sz="4000" dirty="0" smtClean="0">
                <a:effectLst/>
              </a:rPr>
            </a:br>
            <a:r>
              <a:rPr lang="ru-RU" altLang="ru-RU" sz="4000" dirty="0" smtClean="0">
                <a:effectLst/>
              </a:rPr>
              <a:t/>
            </a:r>
            <a:br>
              <a:rPr lang="ru-RU" altLang="ru-RU" sz="4000" dirty="0" smtClean="0">
                <a:effectLst/>
              </a:rPr>
            </a:br>
            <a:r>
              <a:rPr lang="ru-RU" altLang="ru-RU" sz="4000" dirty="0" smtClean="0">
                <a:effectLst/>
              </a:rPr>
              <a:t/>
            </a:r>
            <a:br>
              <a:rPr lang="ru-RU" altLang="ru-RU" sz="4000" dirty="0" smtClean="0">
                <a:effectLst/>
              </a:rPr>
            </a:br>
            <a:r>
              <a:rPr lang="ru-RU" altLang="ru-RU" sz="4000" dirty="0" smtClean="0">
                <a:effectLst/>
              </a:rPr>
              <a:t/>
            </a:r>
            <a:br>
              <a:rPr lang="ru-RU" altLang="ru-RU" sz="4000" dirty="0" smtClean="0">
                <a:effectLst/>
              </a:rPr>
            </a:br>
            <a:r>
              <a:rPr lang="ru-RU" altLang="ru-RU" sz="4000" dirty="0"/>
              <a:t/>
            </a:r>
            <a:br>
              <a:rPr lang="ru-RU" altLang="ru-RU" sz="4000" dirty="0"/>
            </a:br>
            <a:r>
              <a:rPr lang="ru-RU" altLang="ru-RU" sz="4000" dirty="0" smtClean="0">
                <a:solidFill>
                  <a:srgbClr val="0070C0"/>
                </a:solidFill>
                <a:effectLst/>
                <a:latin typeface="Times New Roman" panose="02020603050405020304" pitchFamily="18" charset="0"/>
                <a:cs typeface="Times New Roman" panose="02020603050405020304" pitchFamily="18" charset="0"/>
              </a:rPr>
              <a:t>Стремись животных защищать, </a:t>
            </a:r>
            <a:br>
              <a:rPr lang="ru-RU" altLang="ru-RU" sz="4000" dirty="0" smtClean="0">
                <a:solidFill>
                  <a:srgbClr val="0070C0"/>
                </a:solidFill>
                <a:effectLst/>
                <a:latin typeface="Times New Roman" panose="02020603050405020304" pitchFamily="18" charset="0"/>
                <a:cs typeface="Times New Roman" panose="02020603050405020304" pitchFamily="18" charset="0"/>
              </a:rPr>
            </a:br>
            <a:r>
              <a:rPr lang="ru-RU" altLang="ru-RU" sz="4000" dirty="0" smtClean="0">
                <a:solidFill>
                  <a:srgbClr val="0070C0"/>
                </a:solidFill>
                <a:effectLst/>
                <a:latin typeface="Times New Roman" panose="02020603050405020304" pitchFamily="18" charset="0"/>
                <a:cs typeface="Times New Roman" panose="02020603050405020304" pitchFamily="18" charset="0"/>
              </a:rPr>
              <a:t>Они ведь — братья наши!</a:t>
            </a:r>
            <a:br>
              <a:rPr lang="ru-RU" altLang="ru-RU" sz="4000" dirty="0" smtClean="0">
                <a:solidFill>
                  <a:srgbClr val="0070C0"/>
                </a:solidFill>
                <a:effectLst/>
                <a:latin typeface="Times New Roman" panose="02020603050405020304" pitchFamily="18" charset="0"/>
                <a:cs typeface="Times New Roman" panose="02020603050405020304" pitchFamily="18" charset="0"/>
              </a:rPr>
            </a:br>
            <a:r>
              <a:rPr lang="ru-RU" altLang="ru-RU" sz="4000" dirty="0" smtClean="0">
                <a:solidFill>
                  <a:srgbClr val="0070C0"/>
                </a:solidFill>
                <a:effectLst/>
                <a:latin typeface="Times New Roman" panose="02020603050405020304" pitchFamily="18" charset="0"/>
                <a:cs typeface="Times New Roman" panose="02020603050405020304" pitchFamily="18" charset="0"/>
              </a:rPr>
              <a:t>Стремись чуть— чуть добрее стать,</a:t>
            </a:r>
            <a:br>
              <a:rPr lang="ru-RU" altLang="ru-RU" sz="4000" dirty="0" smtClean="0">
                <a:solidFill>
                  <a:srgbClr val="0070C0"/>
                </a:solidFill>
                <a:effectLst/>
                <a:latin typeface="Times New Roman" panose="02020603050405020304" pitchFamily="18" charset="0"/>
                <a:cs typeface="Times New Roman" panose="02020603050405020304" pitchFamily="18" charset="0"/>
              </a:rPr>
            </a:br>
            <a:r>
              <a:rPr lang="ru-RU" altLang="ru-RU" sz="4000" dirty="0" smtClean="0">
                <a:solidFill>
                  <a:srgbClr val="0070C0"/>
                </a:solidFill>
                <a:effectLst/>
                <a:latin typeface="Times New Roman" panose="02020603050405020304" pitchFamily="18" charset="0"/>
                <a:cs typeface="Times New Roman" panose="02020603050405020304" pitchFamily="18" charset="0"/>
              </a:rPr>
              <a:t>Мир этот сделать краше! </a:t>
            </a:r>
            <a:br>
              <a:rPr lang="ru-RU" altLang="ru-RU" sz="4000" dirty="0" smtClean="0">
                <a:solidFill>
                  <a:srgbClr val="0070C0"/>
                </a:solidFill>
                <a:effectLst/>
                <a:latin typeface="Times New Roman" panose="02020603050405020304" pitchFamily="18" charset="0"/>
                <a:cs typeface="Times New Roman" panose="02020603050405020304" pitchFamily="18" charset="0"/>
              </a:rPr>
            </a:br>
            <a:r>
              <a:rPr lang="ru-RU" altLang="ru-RU" sz="4000" dirty="0" smtClean="0">
                <a:solidFill>
                  <a:srgbClr val="0070C0"/>
                </a:solidFill>
                <a:effectLst/>
                <a:latin typeface="Times New Roman" panose="02020603050405020304" pitchFamily="18" charset="0"/>
                <a:cs typeface="Times New Roman" panose="02020603050405020304" pitchFamily="18" charset="0"/>
              </a:rPr>
              <a:t/>
            </a:r>
            <a:br>
              <a:rPr lang="ru-RU" altLang="ru-RU" sz="4000" dirty="0" smtClean="0">
                <a:solidFill>
                  <a:srgbClr val="0070C0"/>
                </a:solidFill>
                <a:effectLst/>
                <a:latin typeface="Times New Roman" panose="02020603050405020304" pitchFamily="18" charset="0"/>
                <a:cs typeface="Times New Roman" panose="02020603050405020304" pitchFamily="18" charset="0"/>
              </a:rPr>
            </a:br>
            <a:endParaRPr lang="ru-RU" altLang="ru-RU" sz="4000" dirty="0" smtClean="0">
              <a:solidFill>
                <a:srgbClr val="0070C0"/>
              </a:solidFill>
              <a:effectLst/>
              <a:latin typeface="Times New Roman" panose="02020603050405020304" pitchFamily="18" charset="0"/>
              <a:cs typeface="Times New Roman" panose="02020603050405020304" pitchFamily="18" charset="0"/>
            </a:endParaRPr>
          </a:p>
        </p:txBody>
      </p:sp>
      <p:pic>
        <p:nvPicPr>
          <p:cNvPr id="89091" name="Picture 4" descr="волк красный"/>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56325" y="4724400"/>
            <a:ext cx="2881313" cy="19240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4" name="Picture 6" descr="06070904"/>
          <p:cNvPicPr>
            <a:picLocks noChangeAspect="1" noChangeArrowheads="1"/>
          </p:cNvPicPr>
          <p:nvPr/>
        </p:nvPicPr>
        <p:blipFill>
          <a:blip r:embed="rId3">
            <a:extLst>
              <a:ext uri="{28A0092B-C50C-407E-A947-70E740481C1C}">
                <a14:useLocalDpi xmlns:a14="http://schemas.microsoft.com/office/drawing/2010/main" val="0"/>
              </a:ext>
            </a:extLst>
          </a:blip>
          <a:srcRect l="50000" t="874" r="24411" b="50000"/>
          <a:stretch>
            <a:fillRect/>
          </a:stretch>
        </p:blipFill>
        <p:spPr bwMode="auto">
          <a:xfrm>
            <a:off x="7235825" y="0"/>
            <a:ext cx="15843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06070904"/>
          <p:cNvPicPr>
            <a:picLocks noChangeAspect="1" noChangeArrowheads="1"/>
          </p:cNvPicPr>
          <p:nvPr/>
        </p:nvPicPr>
        <p:blipFill>
          <a:blip r:embed="rId3">
            <a:extLst>
              <a:ext uri="{28A0092B-C50C-407E-A947-70E740481C1C}">
                <a14:useLocalDpi xmlns:a14="http://schemas.microsoft.com/office/drawing/2010/main" val="0"/>
              </a:ext>
            </a:extLst>
          </a:blip>
          <a:srcRect l="50000" t="51001" r="25565" b="-1042"/>
          <a:stretch>
            <a:fillRect/>
          </a:stretch>
        </p:blipFill>
        <p:spPr bwMode="auto">
          <a:xfrm>
            <a:off x="323850" y="0"/>
            <a:ext cx="1512888"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8" descr="белка лето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06" y="4724400"/>
            <a:ext cx="3097212"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6759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3254"/>
                                        </p:tgtEl>
                                        <p:attrNameLst>
                                          <p:attrName>style.visibility</p:attrName>
                                        </p:attrNameLst>
                                      </p:cBhvr>
                                      <p:to>
                                        <p:strVal val="visible"/>
                                      </p:to>
                                    </p:set>
                                    <p:anim calcmode="lin" valueType="num">
                                      <p:cBhvr>
                                        <p:cTn id="7" dur="2000" fill="hold"/>
                                        <p:tgtEl>
                                          <p:spTgt spid="53254"/>
                                        </p:tgtEl>
                                        <p:attrNameLst>
                                          <p:attrName>ppt_w</p:attrName>
                                        </p:attrNameLst>
                                      </p:cBhvr>
                                      <p:tavLst>
                                        <p:tav tm="0">
                                          <p:val>
                                            <p:fltVal val="0"/>
                                          </p:val>
                                        </p:tav>
                                        <p:tav tm="100000">
                                          <p:val>
                                            <p:strVal val="#ppt_w"/>
                                          </p:val>
                                        </p:tav>
                                      </p:tavLst>
                                    </p:anim>
                                    <p:anim calcmode="lin" valueType="num">
                                      <p:cBhvr>
                                        <p:cTn id="8" dur="2000" fill="hold"/>
                                        <p:tgtEl>
                                          <p:spTgt spid="53254"/>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23" presetClass="entr" presetSubtype="16" fill="hold" nodeType="afterEffect">
                                  <p:stCondLst>
                                    <p:cond delay="0"/>
                                  </p:stCondLst>
                                  <p:childTnLst>
                                    <p:set>
                                      <p:cBhvr>
                                        <p:cTn id="11" dur="1" fill="hold">
                                          <p:stCondLst>
                                            <p:cond delay="0"/>
                                          </p:stCondLst>
                                        </p:cTn>
                                        <p:tgtEl>
                                          <p:spTgt spid="53255"/>
                                        </p:tgtEl>
                                        <p:attrNameLst>
                                          <p:attrName>style.visibility</p:attrName>
                                        </p:attrNameLst>
                                      </p:cBhvr>
                                      <p:to>
                                        <p:strVal val="visible"/>
                                      </p:to>
                                    </p:set>
                                    <p:anim calcmode="lin" valueType="num">
                                      <p:cBhvr>
                                        <p:cTn id="12" dur="2000" fill="hold"/>
                                        <p:tgtEl>
                                          <p:spTgt spid="53255"/>
                                        </p:tgtEl>
                                        <p:attrNameLst>
                                          <p:attrName>ppt_w</p:attrName>
                                        </p:attrNameLst>
                                      </p:cBhvr>
                                      <p:tavLst>
                                        <p:tav tm="0">
                                          <p:val>
                                            <p:fltVal val="0"/>
                                          </p:val>
                                        </p:tav>
                                        <p:tav tm="100000">
                                          <p:val>
                                            <p:strVal val="#ppt_w"/>
                                          </p:val>
                                        </p:tav>
                                      </p:tavLst>
                                    </p:anim>
                                    <p:anim calcmode="lin" valueType="num">
                                      <p:cBhvr>
                                        <p:cTn id="13" dur="2000" fill="hold"/>
                                        <p:tgtEl>
                                          <p:spTgt spid="532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09800" y="0"/>
            <a:ext cx="7162800" cy="523220"/>
          </a:xfrm>
          <a:prstGeom prst="rect">
            <a:avLst/>
          </a:prstGeom>
          <a:noFill/>
        </p:spPr>
        <p:txBody>
          <a:bodyPr wrap="square" rtlCol="0">
            <a:spAutoFit/>
          </a:bodyPr>
          <a:lstStyle/>
          <a:p>
            <a:r>
              <a:rPr lang="ru-RU" sz="2800" b="1" dirty="0" smtClean="0">
                <a:solidFill>
                  <a:srgbClr val="00C000"/>
                </a:solidFill>
                <a:effectLst>
                  <a:outerShdw blurRad="38100" dist="38100" dir="2700000" algn="tl">
                    <a:srgbClr val="000000">
                      <a:alpha val="43137"/>
                    </a:srgbClr>
                  </a:outerShdw>
                </a:effectLst>
              </a:rPr>
              <a:t>Животный мир Ростовской области</a:t>
            </a:r>
            <a:endParaRPr lang="ru-RU" sz="2800" b="1" dirty="0">
              <a:solidFill>
                <a:srgbClr val="00C000"/>
              </a:solidFill>
              <a:effectLst>
                <a:outerShdw blurRad="38100" dist="38100" dir="2700000" algn="tl">
                  <a:srgbClr val="000000">
                    <a:alpha val="43137"/>
                  </a:srgbClr>
                </a:outerShdw>
              </a:effectLst>
            </a:endParaRPr>
          </a:p>
        </p:txBody>
      </p:sp>
      <p:sp>
        <p:nvSpPr>
          <p:cNvPr id="9" name="Прямоугольник 8"/>
          <p:cNvSpPr/>
          <p:nvPr/>
        </p:nvSpPr>
        <p:spPr>
          <a:xfrm>
            <a:off x="1905000" y="533400"/>
            <a:ext cx="7086600" cy="2585323"/>
          </a:xfrm>
          <a:prstGeom prst="rect">
            <a:avLst/>
          </a:prstGeom>
        </p:spPr>
        <p:txBody>
          <a:bodyPr wrap="square">
            <a:spAutoFit/>
          </a:bodyPr>
          <a:lstStyle/>
          <a:p>
            <a:pPr algn="just"/>
            <a:r>
              <a:rPr lang="ru-RU" dirty="0" smtClean="0"/>
              <a:t>Ростовская область </a:t>
            </a:r>
            <a:r>
              <a:rPr lang="ru-RU" dirty="0"/>
              <a:t>характеризуется большим разнообразием животного мира</a:t>
            </a:r>
            <a:r>
              <a:rPr lang="ru-RU" dirty="0" smtClean="0"/>
              <a:t>.</a:t>
            </a:r>
            <a:r>
              <a:rPr lang="ru-RU" dirty="0"/>
              <a:t> </a:t>
            </a:r>
            <a:r>
              <a:rPr lang="ru-RU" dirty="0" smtClean="0">
                <a:latin typeface="+mn-lt"/>
              </a:rPr>
              <a:t>На видовой состав животного мира большое влияние оказывает географическое положение Ростовской области.</a:t>
            </a:r>
            <a:r>
              <a:rPr lang="ru-RU" dirty="0" smtClean="0"/>
              <a:t> </a:t>
            </a:r>
            <a:r>
              <a:rPr lang="ru-RU" dirty="0" smtClean="0">
                <a:solidFill>
                  <a:srgbClr val="0070C0"/>
                </a:solidFill>
              </a:rPr>
              <a:t>Для многих животных, степь </a:t>
            </a:r>
            <a:r>
              <a:rPr lang="ru-RU" dirty="0" smtClean="0"/>
              <a:t>– это благоприятная среда обитания. Чтобы приобрести анатомические особенности и повадки, они очень долго приспосабливались к природным условиям степной жизни. </a:t>
            </a:r>
            <a:r>
              <a:rPr lang="ru-RU" dirty="0" smtClean="0">
                <a:solidFill>
                  <a:srgbClr val="0070C0"/>
                </a:solidFill>
              </a:rPr>
              <a:t>На территории Донского края, в основном, обитают степные животные</a:t>
            </a:r>
            <a:r>
              <a:rPr lang="ru-RU" dirty="0" smtClean="0"/>
              <a:t>. Большая часть из всех животных, как и растения, любят сухой и теплый климат.</a:t>
            </a:r>
            <a:r>
              <a:rPr lang="ru-RU" dirty="0" smtClean="0">
                <a:latin typeface="+mn-lt"/>
              </a:rPr>
              <a:t> </a:t>
            </a:r>
            <a:endParaRPr lang="ru-RU" dirty="0"/>
          </a:p>
        </p:txBody>
      </p:sp>
      <p:pic>
        <p:nvPicPr>
          <p:cNvPr id="6150" name="Picture 6" descr="C:\Documents and Settings\Admin\Рабочий стол\Рисунок1.png"/>
          <p:cNvPicPr>
            <a:picLocks noChangeAspect="1" noChangeArrowheads="1"/>
          </p:cNvPicPr>
          <p:nvPr/>
        </p:nvPicPr>
        <p:blipFill>
          <a:blip r:embed="rId2"/>
          <a:srcRect/>
          <a:stretch>
            <a:fillRect/>
          </a:stretch>
        </p:blipFill>
        <p:spPr bwMode="auto">
          <a:xfrm>
            <a:off x="228600" y="3124200"/>
            <a:ext cx="2667000" cy="2803353"/>
          </a:xfrm>
          <a:prstGeom prst="rect">
            <a:avLst/>
          </a:prstGeom>
          <a:noFill/>
        </p:spPr>
      </p:pic>
      <p:sp>
        <p:nvSpPr>
          <p:cNvPr id="14" name="Прямоугольник 13"/>
          <p:cNvSpPr/>
          <p:nvPr/>
        </p:nvSpPr>
        <p:spPr>
          <a:xfrm>
            <a:off x="2895600" y="3124200"/>
            <a:ext cx="6096000" cy="3139321"/>
          </a:xfrm>
          <a:prstGeom prst="rect">
            <a:avLst/>
          </a:prstGeom>
        </p:spPr>
        <p:txBody>
          <a:bodyPr wrap="square">
            <a:spAutoFit/>
          </a:bodyPr>
          <a:lstStyle/>
          <a:p>
            <a:pPr algn="just"/>
            <a:r>
              <a:rPr lang="ru-RU" dirty="0" smtClean="0"/>
              <a:t>На просторах Донского края обитают представители животного мира трёх зон: степей, полупустынь и лесов. </a:t>
            </a:r>
          </a:p>
          <a:p>
            <a:pPr algn="just"/>
            <a:r>
              <a:rPr lang="ru-RU" dirty="0" smtClean="0">
                <a:solidFill>
                  <a:srgbClr val="0070C0"/>
                </a:solidFill>
              </a:rPr>
              <a:t>В Ростовской области встречается более 70 видов млекопитающих</a:t>
            </a:r>
            <a:r>
              <a:rPr lang="ru-RU" dirty="0" smtClean="0"/>
              <a:t>: </a:t>
            </a:r>
            <a:r>
              <a:rPr lang="ru-RU" dirty="0" smtClean="0">
                <a:solidFill>
                  <a:srgbClr val="C00000"/>
                </a:solidFill>
              </a:rPr>
              <a:t>лось</a:t>
            </a:r>
            <a:r>
              <a:rPr lang="ru-RU" dirty="0" smtClean="0"/>
              <a:t> (более 200 голов), </a:t>
            </a:r>
            <a:r>
              <a:rPr lang="ru-RU" dirty="0" smtClean="0">
                <a:solidFill>
                  <a:srgbClr val="C00000"/>
                </a:solidFill>
              </a:rPr>
              <a:t>косуля</a:t>
            </a:r>
            <a:r>
              <a:rPr lang="ru-RU" dirty="0" smtClean="0"/>
              <a:t> (более 2000), </a:t>
            </a:r>
            <a:r>
              <a:rPr lang="ru-RU" dirty="0" smtClean="0">
                <a:solidFill>
                  <a:srgbClr val="C00000"/>
                </a:solidFill>
              </a:rPr>
              <a:t>кабан</a:t>
            </a:r>
            <a:r>
              <a:rPr lang="ru-RU" dirty="0" smtClean="0"/>
              <a:t> (более 3000), </a:t>
            </a:r>
            <a:r>
              <a:rPr lang="ru-RU" dirty="0" smtClean="0">
                <a:solidFill>
                  <a:srgbClr val="C00000"/>
                </a:solidFill>
              </a:rPr>
              <a:t>олень европейский </a:t>
            </a:r>
            <a:r>
              <a:rPr lang="ru-RU" dirty="0" smtClean="0"/>
              <a:t>(более 600), </a:t>
            </a:r>
            <a:r>
              <a:rPr lang="ru-RU" dirty="0" smtClean="0">
                <a:solidFill>
                  <a:srgbClr val="C00000"/>
                </a:solidFill>
              </a:rPr>
              <a:t>олень пятнистый </a:t>
            </a:r>
            <a:r>
              <a:rPr lang="ru-RU" dirty="0" smtClean="0"/>
              <a:t>(более 180), </a:t>
            </a:r>
            <a:r>
              <a:rPr lang="ru-RU" dirty="0" smtClean="0">
                <a:solidFill>
                  <a:srgbClr val="C00000"/>
                </a:solidFill>
              </a:rPr>
              <a:t>лань</a:t>
            </a:r>
            <a:r>
              <a:rPr lang="ru-RU" dirty="0" smtClean="0"/>
              <a:t> (более 70), </a:t>
            </a:r>
            <a:r>
              <a:rPr lang="ru-RU" dirty="0" smtClean="0">
                <a:solidFill>
                  <a:srgbClr val="C00000"/>
                </a:solidFill>
              </a:rPr>
              <a:t>заяц-русак</a:t>
            </a:r>
            <a:r>
              <a:rPr lang="ru-RU" dirty="0" smtClean="0"/>
              <a:t> (более 100 тысяч), </a:t>
            </a:r>
            <a:r>
              <a:rPr lang="ru-RU" dirty="0" smtClean="0">
                <a:solidFill>
                  <a:srgbClr val="C00000"/>
                </a:solidFill>
              </a:rPr>
              <a:t>лисица</a:t>
            </a:r>
            <a:r>
              <a:rPr lang="ru-RU" dirty="0" smtClean="0"/>
              <a:t> (более 15 тысяч), </a:t>
            </a:r>
            <a:r>
              <a:rPr lang="ru-RU" dirty="0" smtClean="0">
                <a:solidFill>
                  <a:srgbClr val="C00000"/>
                </a:solidFill>
              </a:rPr>
              <a:t>сайгак, волк, сурок, ондатра, нутрия, бобр, суслик, тушканчик, байбак, хорь, ласка, белка, ёж, мыши, полёвки </a:t>
            </a:r>
            <a:r>
              <a:rPr lang="ru-RU" dirty="0" smtClean="0"/>
              <a:t>и многие другие.</a:t>
            </a:r>
            <a:endParaRPr lang="ru-RU" dirty="0"/>
          </a:p>
        </p:txBody>
      </p:sp>
    </p:spTree>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70C0"/>
                </a:solidFill>
                <a:latin typeface="Times New Roman" panose="02020603050405020304" pitchFamily="18" charset="0"/>
                <a:cs typeface="Times New Roman" panose="02020603050405020304" pitchFamily="18" charset="0"/>
              </a:rPr>
              <a:t>Животные родного края</a:t>
            </a:r>
            <a:endParaRPr lang="ru-RU" dirty="0">
              <a:solidFill>
                <a:srgbClr val="0070C0"/>
              </a:solidFill>
              <a:latin typeface="Times New Roman" panose="02020603050405020304" pitchFamily="18" charset="0"/>
              <a:cs typeface="Times New Roman" panose="02020603050405020304" pitchFamily="18" charset="0"/>
            </a:endParaRPr>
          </a:p>
        </p:txBody>
      </p:sp>
      <p:pic>
        <p:nvPicPr>
          <p:cNvPr id="2050" name="Picture 2" descr="C:\Users\Андрей\Desktop\Материал на 26 января\39F01159-0025-48FA-B690-4ECB2CAA61E0 (2).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371600"/>
            <a:ext cx="7315199"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828617"/>
      </p:ext>
    </p:extLst>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828800" y="533400"/>
            <a:ext cx="7162800" cy="1477328"/>
          </a:xfrm>
          <a:prstGeom prst="rect">
            <a:avLst/>
          </a:prstGeom>
        </p:spPr>
        <p:txBody>
          <a:bodyPr wrap="square">
            <a:spAutoFit/>
          </a:bodyPr>
          <a:lstStyle/>
          <a:p>
            <a:pPr algn="just"/>
            <a:r>
              <a:rPr lang="ru-RU" dirty="0" smtClean="0"/>
              <a:t>Самым </a:t>
            </a:r>
            <a:r>
              <a:rPr lang="ru-RU" dirty="0"/>
              <a:t>многочисленным отрядом млекопитающих являются </a:t>
            </a:r>
            <a:r>
              <a:rPr lang="ru-RU" b="1" dirty="0">
                <a:solidFill>
                  <a:srgbClr val="C00000"/>
                </a:solidFill>
              </a:rPr>
              <a:t>грызуны</a:t>
            </a:r>
            <a:r>
              <a:rPr lang="ru-RU" dirty="0"/>
              <a:t> (29 видов) - сурки, суслики, </a:t>
            </a:r>
            <a:r>
              <a:rPr lang="ru-RU" dirty="0" smtClean="0"/>
              <a:t>тушканчики, мыши</a:t>
            </a:r>
            <a:r>
              <a:rPr lang="ru-RU" dirty="0"/>
              <a:t>, </a:t>
            </a:r>
            <a:r>
              <a:rPr lang="ru-RU" dirty="0" smtClean="0"/>
              <a:t>полевки</a:t>
            </a:r>
            <a:r>
              <a:rPr lang="ru-RU" dirty="0"/>
              <a:t>.</a:t>
            </a:r>
            <a:r>
              <a:rPr lang="ru-RU" dirty="0" smtClean="0"/>
              <a:t> Многие грызуны большую часть жизни проводят в состоянии покоя. Впадают в спячку сурок-байбак, суслик, тушканчик, заранее подготовив подземные убежища и норы.</a:t>
            </a:r>
            <a:endParaRPr lang="ru-RU" dirty="0"/>
          </a:p>
        </p:txBody>
      </p:sp>
      <p:pic>
        <p:nvPicPr>
          <p:cNvPr id="7" name="Picture 2" descr="http://www.wik.okis.ru/foto/original/wik/24.jpg"/>
          <p:cNvPicPr>
            <a:picLocks noChangeAspect="1" noChangeArrowheads="1"/>
          </p:cNvPicPr>
          <p:nvPr/>
        </p:nvPicPr>
        <p:blipFill>
          <a:blip r:embed="rId2" cstate="print">
            <a:lum/>
          </a:blip>
          <a:srcRect/>
          <a:stretch>
            <a:fillRect/>
          </a:stretch>
        </p:blipFill>
        <p:spPr bwMode="auto">
          <a:xfrm flipH="1">
            <a:off x="1993065" y="4953000"/>
            <a:ext cx="2670164"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in-pic" descr="Картинка 14 из 21130"/>
          <p:cNvPicPr/>
          <p:nvPr/>
        </p:nvPicPr>
        <p:blipFill>
          <a:blip r:embed="rId3" cstate="print"/>
          <a:srcRect/>
          <a:stretch>
            <a:fillRect/>
          </a:stretch>
        </p:blipFill>
        <p:spPr bwMode="auto">
          <a:xfrm>
            <a:off x="457200" y="2286000"/>
            <a:ext cx="22098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6" name="Picture 2" descr="C:\Documents and Settings\Admin\Рабочий стол\сусл.jpg"/>
          <p:cNvPicPr>
            <a:picLocks noChangeAspect="1" noChangeArrowheads="1"/>
          </p:cNvPicPr>
          <p:nvPr/>
        </p:nvPicPr>
        <p:blipFill>
          <a:blip r:embed="rId4"/>
          <a:srcRect/>
          <a:stretch>
            <a:fillRect/>
          </a:stretch>
        </p:blipFill>
        <p:spPr bwMode="auto">
          <a:xfrm>
            <a:off x="3962400" y="2286000"/>
            <a:ext cx="1600199" cy="2157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4038600" y="4419600"/>
            <a:ext cx="1524000" cy="369332"/>
          </a:xfrm>
          <a:prstGeom prst="rect">
            <a:avLst/>
          </a:prstGeom>
          <a:noFill/>
        </p:spPr>
        <p:txBody>
          <a:bodyPr wrap="square" rtlCol="0">
            <a:spAutoFit/>
          </a:bodyPr>
          <a:lstStyle/>
          <a:p>
            <a:pPr algn="ctr"/>
            <a:r>
              <a:rPr lang="ru-RU" dirty="0" smtClean="0"/>
              <a:t>Сурок</a:t>
            </a:r>
            <a:endParaRPr lang="ru-RU" dirty="0"/>
          </a:p>
        </p:txBody>
      </p:sp>
      <p:sp>
        <p:nvSpPr>
          <p:cNvPr id="12" name="TextBox 11"/>
          <p:cNvSpPr txBox="1"/>
          <p:nvPr/>
        </p:nvSpPr>
        <p:spPr>
          <a:xfrm>
            <a:off x="914400" y="4495800"/>
            <a:ext cx="1524000" cy="369332"/>
          </a:xfrm>
          <a:prstGeom prst="rect">
            <a:avLst/>
          </a:prstGeom>
          <a:noFill/>
        </p:spPr>
        <p:txBody>
          <a:bodyPr wrap="square" rtlCol="0">
            <a:spAutoFit/>
          </a:bodyPr>
          <a:lstStyle/>
          <a:p>
            <a:pPr algn="ctr"/>
            <a:r>
              <a:rPr lang="ru-RU" dirty="0" smtClean="0"/>
              <a:t>Суслик</a:t>
            </a:r>
            <a:endParaRPr lang="ru-RU" dirty="0"/>
          </a:p>
        </p:txBody>
      </p:sp>
      <p:sp>
        <p:nvSpPr>
          <p:cNvPr id="13" name="TextBox 12"/>
          <p:cNvSpPr txBox="1"/>
          <p:nvPr/>
        </p:nvSpPr>
        <p:spPr>
          <a:xfrm>
            <a:off x="304800" y="5791200"/>
            <a:ext cx="1524000" cy="369332"/>
          </a:xfrm>
          <a:prstGeom prst="rect">
            <a:avLst/>
          </a:prstGeom>
          <a:noFill/>
        </p:spPr>
        <p:txBody>
          <a:bodyPr wrap="square" rtlCol="0">
            <a:spAutoFit/>
          </a:bodyPr>
          <a:lstStyle/>
          <a:p>
            <a:pPr algn="ctr"/>
            <a:r>
              <a:rPr lang="ru-RU" dirty="0" smtClean="0"/>
              <a:t>Тушканчик</a:t>
            </a:r>
            <a:endParaRPr lang="ru-RU" dirty="0"/>
          </a:p>
        </p:txBody>
      </p:sp>
      <p:pic>
        <p:nvPicPr>
          <p:cNvPr id="14" name="Рисунок 13" descr="http://img-fotki.yandex.ru/get/51/andreinl.c/0_cd20_2314d7de_XL"/>
          <p:cNvPicPr/>
          <p:nvPr/>
        </p:nvPicPr>
        <p:blipFill>
          <a:blip r:embed="rId5" cstate="print"/>
          <a:srcRect/>
          <a:stretch>
            <a:fillRect/>
          </a:stretch>
        </p:blipFill>
        <p:spPr bwMode="auto">
          <a:xfrm>
            <a:off x="6553200" y="2209800"/>
            <a:ext cx="22860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6858000" y="4419600"/>
            <a:ext cx="1524000" cy="369332"/>
          </a:xfrm>
          <a:prstGeom prst="rect">
            <a:avLst/>
          </a:prstGeom>
          <a:noFill/>
        </p:spPr>
        <p:txBody>
          <a:bodyPr wrap="square" rtlCol="0">
            <a:spAutoFit/>
          </a:bodyPr>
          <a:lstStyle/>
          <a:p>
            <a:pPr algn="ctr"/>
            <a:r>
              <a:rPr lang="ru-RU" dirty="0" smtClean="0"/>
              <a:t>Слепыш</a:t>
            </a:r>
            <a:endParaRPr lang="ru-RU" dirty="0"/>
          </a:p>
        </p:txBody>
      </p:sp>
      <p:pic>
        <p:nvPicPr>
          <p:cNvPr id="17" name="Рисунок 16" descr="http://s59.radikal.ru/i166/0901/d7/659cbc1a5900.jpg"/>
          <p:cNvPicPr/>
          <p:nvPr/>
        </p:nvPicPr>
        <p:blipFill>
          <a:blip r:embed="rId6" cstate="print"/>
          <a:srcRect/>
          <a:stretch>
            <a:fillRect/>
          </a:stretch>
        </p:blipFill>
        <p:spPr bwMode="auto">
          <a:xfrm>
            <a:off x="5181600" y="4953000"/>
            <a:ext cx="222411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7162800" y="5791200"/>
            <a:ext cx="1981200" cy="369332"/>
          </a:xfrm>
          <a:prstGeom prst="rect">
            <a:avLst/>
          </a:prstGeom>
          <a:noFill/>
        </p:spPr>
        <p:txBody>
          <a:bodyPr wrap="square" rtlCol="0">
            <a:spAutoFit/>
          </a:bodyPr>
          <a:lstStyle/>
          <a:p>
            <a:pPr algn="ctr"/>
            <a:r>
              <a:rPr lang="ru-RU" dirty="0"/>
              <a:t>М</a:t>
            </a:r>
            <a:r>
              <a:rPr lang="ru-RU" dirty="0" smtClean="0"/>
              <a:t>ышь</a:t>
            </a:r>
            <a:endParaRPr lang="ru-RU" dirty="0"/>
          </a:p>
        </p:txBody>
      </p:sp>
      <p:sp>
        <p:nvSpPr>
          <p:cNvPr id="19" name="TextBox 18"/>
          <p:cNvSpPr txBox="1"/>
          <p:nvPr/>
        </p:nvSpPr>
        <p:spPr>
          <a:xfrm>
            <a:off x="2209800" y="0"/>
            <a:ext cx="7162800" cy="523220"/>
          </a:xfrm>
          <a:prstGeom prst="rect">
            <a:avLst/>
          </a:prstGeom>
          <a:noFill/>
        </p:spPr>
        <p:txBody>
          <a:bodyPr wrap="square" rtlCol="0">
            <a:spAutoFit/>
          </a:bodyPr>
          <a:lstStyle/>
          <a:p>
            <a:r>
              <a:rPr lang="ru-RU" sz="2800" b="1" dirty="0" smtClean="0">
                <a:solidFill>
                  <a:srgbClr val="0070C0"/>
                </a:solidFill>
                <a:effectLst>
                  <a:outerShdw blurRad="38100" dist="38100" dir="2700000" algn="tl">
                    <a:srgbClr val="000000">
                      <a:alpha val="43137"/>
                    </a:srgbClr>
                  </a:outerShdw>
                </a:effectLst>
              </a:rPr>
              <a:t>Животный мир Ростовской области</a:t>
            </a:r>
            <a:endParaRPr lang="ru-RU" sz="2800" b="1" dirty="0">
              <a:solidFill>
                <a:srgbClr val="0070C0"/>
              </a:solidFill>
              <a:effectLst>
                <a:outerShdw blurRad="38100" dist="38100" dir="2700000" algn="tl">
                  <a:srgbClr val="000000">
                    <a:alpha val="43137"/>
                  </a:srgbClr>
                </a:outerShdw>
              </a:effectLst>
            </a:endParaRPr>
          </a:p>
        </p:txBody>
      </p:sp>
    </p:spTree>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latin typeface="Times New Roman" panose="02020603050405020304" pitchFamily="18" charset="0"/>
                <a:cs typeface="Times New Roman" panose="02020603050405020304" pitchFamily="18" charset="0"/>
              </a:rPr>
              <a:t>    </a:t>
            </a:r>
            <a:r>
              <a:rPr lang="ru-RU" sz="4000" dirty="0" smtClean="0">
                <a:solidFill>
                  <a:srgbClr val="0070C0"/>
                </a:solidFill>
                <a:latin typeface="Times New Roman" panose="02020603050405020304" pitchFamily="18" charset="0"/>
                <a:cs typeface="Times New Roman" panose="02020603050405020304" pitchFamily="18" charset="0"/>
              </a:rPr>
              <a:t>Сообщение Прохоровой Евы</a:t>
            </a:r>
            <a:endParaRPr lang="ru-RU" sz="4000" dirty="0">
              <a:solidFill>
                <a:srgbClr val="0070C0"/>
              </a:solidFill>
              <a:latin typeface="Times New Roman" panose="02020603050405020304" pitchFamily="18" charset="0"/>
              <a:cs typeface="Times New Roman" panose="02020603050405020304" pitchFamily="18" charset="0"/>
            </a:endParaRPr>
          </a:p>
        </p:txBody>
      </p:sp>
      <p:pic>
        <p:nvPicPr>
          <p:cNvPr id="4" name="i-main-pic" descr="Картинка 14 из 21130"/>
          <p:cNvPicPr>
            <a:picLocks noGrp="1"/>
          </p:cNvPicPr>
          <p:nvPr>
            <p:ph idx="1"/>
          </p:nvPr>
        </p:nvPicPr>
        <p:blipFill>
          <a:blip r:embed="rId2" cstate="print"/>
          <a:srcRect/>
          <a:stretch>
            <a:fillRect/>
          </a:stretch>
        </p:blipFill>
        <p:spPr bwMode="auto">
          <a:xfrm>
            <a:off x="2362200" y="1600200"/>
            <a:ext cx="45720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2426631"/>
      </p:ext>
    </p:extLst>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ru-RU" altLang="ru-RU" smtClean="0">
                <a:effectLst/>
              </a:rPr>
              <a:t>Белка</a:t>
            </a:r>
          </a:p>
        </p:txBody>
      </p:sp>
      <p:pic>
        <p:nvPicPr>
          <p:cNvPr id="72707" name="Picture 3" descr="белка по ветке"/>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716463" y="1603375"/>
            <a:ext cx="4040187" cy="29003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8" name="Picture 4" descr="белка лето "/>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8313" y="1557338"/>
            <a:ext cx="3959225" cy="29130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1" name="Rectangle 5"/>
          <p:cNvSpPr>
            <a:spLocks noGrp="1" noChangeArrowheads="1"/>
          </p:cNvSpPr>
          <p:nvPr>
            <p:ph type="body" sz="half" idx="3"/>
          </p:nvPr>
        </p:nvSpPr>
        <p:spPr>
          <a:xfrm>
            <a:off x="457200" y="4724400"/>
            <a:ext cx="8229600" cy="1657350"/>
          </a:xfrm>
        </p:spPr>
        <p:txBody>
          <a:bodyPr/>
          <a:lstStyle/>
          <a:p>
            <a:r>
              <a:rPr lang="ru-RU" altLang="ru-RU" sz="2400" smtClean="0"/>
              <a:t>Быстра белка, ловка. На 3 – 4 метра прыгает она с ветки на ветку, с дерева на дерево. Управляет прыжками её пушистый хвост, он ей служит вместо паруса и парашюта. </a:t>
            </a:r>
          </a:p>
        </p:txBody>
      </p:sp>
    </p:spTree>
    <p:extLst>
      <p:ext uri="{BB962C8B-B14F-4D97-AF65-F5344CB8AC3E}">
        <p14:creationId xmlns:p14="http://schemas.microsoft.com/office/powerpoint/2010/main" val="1386886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2000"/>
                                        <p:tgtEl>
                                          <p:spTgt spid="91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141">
                                            <p:txEl>
                                              <p:pRg st="0" end="0"/>
                                            </p:txEl>
                                          </p:spTgt>
                                        </p:tgtEl>
                                        <p:attrNameLst>
                                          <p:attrName>style.visibility</p:attrName>
                                        </p:attrNameLst>
                                      </p:cBhvr>
                                      <p:to>
                                        <p:strVal val="visible"/>
                                      </p:to>
                                    </p:set>
                                    <p:animEffect transition="in" filter="fade">
                                      <p:cBhvr>
                                        <p:cTn id="12" dur="2000"/>
                                        <p:tgtEl>
                                          <p:spTgt spid="911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1" grpId="0" build="p"/>
    </p:bld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Тема5</Template>
  <TotalTime>646</TotalTime>
  <Words>888</Words>
  <Application>Microsoft Office PowerPoint</Application>
  <PresentationFormat>Экран (4:3)</PresentationFormat>
  <Paragraphs>149</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Оформление по умолчанию</vt:lpstr>
      <vt:lpstr>Открываем мир вокруг </vt:lpstr>
      <vt:lpstr>Презентация PowerPoint</vt:lpstr>
      <vt:lpstr>Презентация PowerPoint</vt:lpstr>
      <vt:lpstr>Животный мир Ростовской области</vt:lpstr>
      <vt:lpstr>Презентация PowerPoint</vt:lpstr>
      <vt:lpstr>Животные родного края</vt:lpstr>
      <vt:lpstr>Презентация PowerPoint</vt:lpstr>
      <vt:lpstr>    Сообщение Прохоровой Евы</vt:lpstr>
      <vt:lpstr>Белка</vt:lpstr>
      <vt:lpstr>    Сообщение Борщ Софии</vt:lpstr>
      <vt:lpstr>Презентация PowerPoint</vt:lpstr>
      <vt:lpstr>    Сообщение Брюковой Евы</vt:lpstr>
      <vt:lpstr>    Сообщение Худолеева Артема</vt:lpstr>
      <vt:lpstr>Презентация PowerPoint</vt:lpstr>
      <vt:lpstr>    Сообщение Хен Богдана</vt:lpstr>
      <vt:lpstr>Презентация PowerPoint</vt:lpstr>
      <vt:lpstr>      Сообщение Чилингарян Тиграна Бондарь Марии</vt:lpstr>
      <vt:lpstr>Презентация PowerPoint</vt:lpstr>
      <vt:lpstr>    Сообщение Веретенниковой Софии</vt:lpstr>
      <vt:lpstr>Презентация PowerPoint</vt:lpstr>
      <vt:lpstr>Презентация PowerPoint</vt:lpstr>
      <vt:lpstr>Презентация PowerPoint</vt:lpstr>
      <vt:lpstr>    Сообщение Федоровой Маши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Викторина «В мире животных»</vt:lpstr>
      <vt:lpstr>Презентация PowerPoint</vt:lpstr>
      <vt:lpstr>Презентация PowerPoint</vt:lpstr>
      <vt:lpstr>        Стремись животных защищать,  Они ведь — братья наши! Стремись чуть— чуть добрее стать, Мир этот сделать краше!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Животный мир Ростовской области</dc:title>
  <dc:subject>Доноведение</dc:subject>
  <dc:creator>Плотникова О.В.</dc:creator>
  <cp:keywords>Животный мир Ростовской области, доноведение, презентация</cp:keywords>
  <cp:lastModifiedBy>Андрей</cp:lastModifiedBy>
  <cp:revision>57</cp:revision>
  <cp:lastPrinted>1601-01-01T00:00:00Z</cp:lastPrinted>
  <dcterms:created xsi:type="dcterms:W3CDTF">1601-01-01T00:00:00Z</dcterms:created>
  <dcterms:modified xsi:type="dcterms:W3CDTF">2021-10-22T20:02:32Z</dcterms:modified>
  <cp:category>презентация</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