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284" r:id="rId3"/>
    <p:sldId id="265" r:id="rId4"/>
    <p:sldId id="286" r:id="rId5"/>
    <p:sldId id="287" r:id="rId6"/>
    <p:sldId id="288" r:id="rId7"/>
    <p:sldId id="289" r:id="rId8"/>
    <p:sldId id="261" r:id="rId9"/>
    <p:sldId id="290" r:id="rId10"/>
    <p:sldId id="273" r:id="rId11"/>
    <p:sldId id="263" r:id="rId12"/>
    <p:sldId id="291" r:id="rId13"/>
    <p:sldId id="279" r:id="rId14"/>
    <p:sldId id="264" r:id="rId15"/>
    <p:sldId id="278" r:id="rId16"/>
    <p:sldId id="292" r:id="rId17"/>
    <p:sldId id="293" r:id="rId18"/>
    <p:sldId id="283" r:id="rId19"/>
    <p:sldId id="294" r:id="rId20"/>
    <p:sldId id="296" r:id="rId21"/>
    <p:sldId id="274" r:id="rId22"/>
    <p:sldId id="297" r:id="rId23"/>
    <p:sldId id="307" r:id="rId24"/>
    <p:sldId id="308" r:id="rId25"/>
    <p:sldId id="298" r:id="rId26"/>
    <p:sldId id="299" r:id="rId27"/>
    <p:sldId id="300" r:id="rId28"/>
    <p:sldId id="277" r:id="rId29"/>
    <p:sldId id="301" r:id="rId30"/>
    <p:sldId id="302" r:id="rId31"/>
    <p:sldId id="303" r:id="rId32"/>
    <p:sldId id="304" r:id="rId33"/>
    <p:sldId id="305" r:id="rId34"/>
    <p:sldId id="280" r:id="rId35"/>
    <p:sldId id="281" r:id="rId36"/>
    <p:sldId id="306" r:id="rId37"/>
    <p:sldId id="282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9966FF"/>
    <a:srgbClr val="00FFFF"/>
    <a:srgbClr val="FF0066"/>
    <a:srgbClr val="D60093"/>
    <a:srgbClr val="000066"/>
    <a:srgbClr val="FF0000"/>
    <a:srgbClr val="66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572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2B6EC8-9BE4-401E-A734-2E09B8ACDBD5}" type="datetimeFigureOut">
              <a:rPr lang="ru-RU" smtClean="0"/>
              <a:pPr/>
              <a:t>11.06.2022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C0E5AF-86EC-4C2F-BA23-57D19369C85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069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0E5AF-86EC-4C2F-BA23-57D19369C85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146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0E5AF-86EC-4C2F-BA23-57D19369C85B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146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вал 11"/>
          <p:cNvSpPr/>
          <p:nvPr userDrawn="1"/>
        </p:nvSpPr>
        <p:spPr>
          <a:xfrm>
            <a:off x="683568" y="981074"/>
            <a:ext cx="7776864" cy="4824190"/>
          </a:xfrm>
          <a:prstGeom prst="ellipse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Овал 14"/>
          <p:cNvSpPr/>
          <p:nvPr userDrawn="1"/>
        </p:nvSpPr>
        <p:spPr>
          <a:xfrm>
            <a:off x="683568" y="981074"/>
            <a:ext cx="7776864" cy="4863712"/>
          </a:xfrm>
          <a:prstGeom prst="ellipse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3848" y="4778854"/>
            <a:ext cx="3096344" cy="1973972"/>
          </a:xfrm>
          <a:prstGeom prst="rect">
            <a:avLst/>
          </a:prstGeom>
        </p:spPr>
      </p:pic>
      <p:pic>
        <p:nvPicPr>
          <p:cNvPr id="2058" name="Picture 10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73403" y="54399"/>
            <a:ext cx="1201737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Группа 13"/>
          <p:cNvGrpSpPr/>
          <p:nvPr userDrawn="1"/>
        </p:nvGrpSpPr>
        <p:grpSpPr>
          <a:xfrm>
            <a:off x="161496" y="5530470"/>
            <a:ext cx="1177394" cy="1160728"/>
            <a:chOff x="303822" y="4689077"/>
            <a:chExt cx="1598082" cy="1599671"/>
          </a:xfrm>
        </p:grpSpPr>
        <p:pic>
          <p:nvPicPr>
            <p:cNvPr id="2052" name="Picture 4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096812">
              <a:off x="339216" y="5541830"/>
              <a:ext cx="719137" cy="7747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5" name="Picture 7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872636">
              <a:off x="303822" y="4689077"/>
              <a:ext cx="841375" cy="87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6" name="Picture 8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0529" y="5373216"/>
              <a:ext cx="841375" cy="8778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57" name="Picture 9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7883739" y="188640"/>
            <a:ext cx="1204490" cy="1225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7883739" y="5415069"/>
            <a:ext cx="1201737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1698"/>
            </a:avLst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16200000" scaled="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7605697" y="6649615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dirty="0" err="1" smtClean="0">
                <a:solidFill>
                  <a:schemeClr val="tx1"/>
                </a:solidFill>
                <a:latin typeface="Georgia" pitchFamily="18" charset="0"/>
              </a:rPr>
              <a:t>vedvalya</a:t>
            </a:r>
            <a:endParaRPr lang="ru-RU" sz="1200" b="0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88840"/>
            <a:ext cx="7772400" cy="1470025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43608" y="3886200"/>
            <a:ext cx="6400800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F95435-1C6A-4EFF-B8D1-E9FDC4D8277B}" type="datetimeFigureOut">
              <a:rPr lang="ru-RU"/>
              <a:pPr>
                <a:defRPr/>
              </a:pPr>
              <a:t>11.06.2022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65C12-DF3B-48C0-AC40-1A4AA6ED46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03B60-6E77-40F3-A455-45AC2B70BD71}" type="datetimeFigureOut">
              <a:rPr lang="ru-RU"/>
              <a:pPr>
                <a:defRPr/>
              </a:pPr>
              <a:t>11.06.2022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CC8FF-D435-4340-9369-CACA359860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75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16ACC-415E-4EAA-9878-58F05BCB0455}" type="datetimeFigureOut">
              <a:rPr lang="ru-RU"/>
              <a:pPr>
                <a:defRPr/>
              </a:pPr>
              <a:t>11.06.2022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04045-A2C5-495F-91AB-25909C8B38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48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0A1AA-3B15-437B-8299-C08BB15CEC3F}" type="datetimeFigureOut">
              <a:rPr lang="ru-RU"/>
              <a:pPr>
                <a:defRPr/>
              </a:pPr>
              <a:t>11.06.2022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1746C-2B55-4C70-A030-E4012C07D9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645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9D6A2-9946-4814-81F6-0ADB9688BE19}" type="datetimeFigureOut">
              <a:rPr lang="ru-RU"/>
              <a:pPr>
                <a:defRPr/>
              </a:pPr>
              <a:t>11.06.2022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AE03F-714A-48FE-97D5-28E170ECAB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926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AF945-92FB-420E-8269-F3399F8C6016}" type="datetimeFigureOut">
              <a:rPr lang="ru-RU"/>
              <a:pPr>
                <a:defRPr/>
              </a:pPr>
              <a:t>11.06.2022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326D3-6C4B-4D15-8F36-A6F396CAC7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209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128A0-50FE-49A5-8F54-C50A5DB1E8C7}" type="datetimeFigureOut">
              <a:rPr lang="ru-RU"/>
              <a:pPr>
                <a:defRPr/>
              </a:pPr>
              <a:t>11.06.2022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6ADED-E914-4D9D-9CA8-C658AD4EC4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466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 userDrawn="1"/>
        </p:nvSpPr>
        <p:spPr>
          <a:xfrm>
            <a:off x="467544" y="260648"/>
            <a:ext cx="8424936" cy="1152128"/>
          </a:xfrm>
          <a:prstGeom prst="ellipse">
            <a:avLst/>
          </a:prstGeom>
          <a:solidFill>
            <a:schemeClr val="tx1">
              <a:alpha val="9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0FFC0-30F2-4ACF-8FEC-A3A56243B1BE}" type="datetimeFigureOut">
              <a:rPr lang="ru-RU"/>
              <a:pPr>
                <a:defRPr/>
              </a:pPr>
              <a:t>11.06.2022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AFD3B-14F6-494B-B0E3-34C28BB0D0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0703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FD82B-F328-4E8B-A8FE-6B7DDDD9A851}" type="datetimeFigureOut">
              <a:rPr lang="ru-RU"/>
              <a:pPr>
                <a:defRPr/>
              </a:pPr>
              <a:t>11.06.2022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55867-961A-45F1-B2AC-C53EA0D88F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197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EDF52-9E96-4383-8D6A-A38F20C21FC8}" type="datetimeFigureOut">
              <a:rPr lang="ru-RU"/>
              <a:pPr>
                <a:defRPr/>
              </a:pPr>
              <a:t>11.06.2022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6E871-8EFB-42E5-9342-5EAC097AF7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032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D1867-121F-4059-A4AB-CD9E6BF4FF3B}" type="datetimeFigureOut">
              <a:rPr lang="ru-RU"/>
              <a:pPr>
                <a:defRPr/>
              </a:pPr>
              <a:t>11.06.2022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2AD00-5FC5-421D-9EB6-33A31542EE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808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94819" flipV="1">
            <a:off x="8740277" y="245811"/>
            <a:ext cx="351855" cy="73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8317011" y="-98796"/>
            <a:ext cx="4016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Блок-схема: сортировка 2"/>
          <p:cNvSpPr/>
          <p:nvPr userDrawn="1"/>
        </p:nvSpPr>
        <p:spPr>
          <a:xfrm>
            <a:off x="32748" y="5935712"/>
            <a:ext cx="374828" cy="723110"/>
          </a:xfrm>
          <a:prstGeom prst="flowChartSort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63957">
            <a:off x="420795" y="5859220"/>
            <a:ext cx="4016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85027" flipV="1">
            <a:off x="8302154" y="339293"/>
            <a:ext cx="4016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45" y="6456827"/>
            <a:ext cx="749300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Рамка 8"/>
          <p:cNvSpPr/>
          <p:nvPr/>
        </p:nvSpPr>
        <p:spPr>
          <a:xfrm>
            <a:off x="0" y="-27384"/>
            <a:ext cx="9144000" cy="6885848"/>
          </a:xfrm>
          <a:prstGeom prst="frame">
            <a:avLst>
              <a:gd name="adj1" fmla="val 1574"/>
            </a:avLst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  <a:ln>
            <a:solidFill>
              <a:schemeClr val="accent2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cap="none" spc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030" name="Текст 2"/>
          <p:cNvSpPr>
            <a:spLocks noGrp="1"/>
          </p:cNvSpPr>
          <p:nvPr>
            <p:ph type="body" idx="1"/>
          </p:nvPr>
        </p:nvSpPr>
        <p:spPr bwMode="auto">
          <a:xfrm>
            <a:off x="438670" y="1739249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89039BE-E56C-477E-837E-A83752343578}" type="datetimeFigureOut">
              <a:rPr lang="ru-RU"/>
              <a:pPr>
                <a:defRPr/>
              </a:pPr>
              <a:t>11.06.2022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2CA0A7B-A541-4AB6-A0E5-32F92CCE60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3333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gif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gif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pa1.narvii.com/7086/bd006ee518a8eb9263a8ea7b392edbc3bf2eb061r1-600-450_hq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7" y="-10616"/>
            <a:ext cx="9158155" cy="686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fanfari-boobooka (10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6416" y="6054425"/>
            <a:ext cx="609600" cy="609600"/>
          </a:xfrm>
          <a:prstGeom prst="rect">
            <a:avLst/>
          </a:prstGeom>
        </p:spPr>
      </p:pic>
      <p:pic>
        <p:nvPicPr>
          <p:cNvPr id="1030" name="Picture 6" descr="http://s10.rimg.info/3eb0848dbe697102b1a028805ad329ff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3068960"/>
            <a:ext cx="3276372" cy="409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902" y="279298"/>
            <a:ext cx="4360489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ru-RU" sz="4400" b="1" cap="none" spc="50" dirty="0" smtClean="0">
                <a:ln w="11430"/>
                <a:solidFill>
                  <a:srgbClr val="99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Исаак Ньютон </a:t>
            </a:r>
          </a:p>
          <a:p>
            <a:pPr lvl="0"/>
            <a:r>
              <a:rPr lang="ru-RU" sz="4400" b="1" cap="none" spc="50" dirty="0" smtClean="0">
                <a:ln w="11430"/>
                <a:solidFill>
                  <a:srgbClr val="99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(</a:t>
            </a:r>
            <a:r>
              <a:rPr lang="ru-RU" sz="4400" b="1" dirty="0" smtClean="0">
                <a:solidFill>
                  <a:srgbClr val="9966FF"/>
                </a:solidFill>
                <a:latin typeface="Cambria" pitchFamily="18" charset="0"/>
              </a:rPr>
              <a:t>1643 —</a:t>
            </a:r>
            <a:r>
              <a:rPr lang="ru-RU" sz="4400" b="1" dirty="0">
                <a:solidFill>
                  <a:srgbClr val="9966FF"/>
                </a:solidFill>
                <a:latin typeface="Cambria" pitchFamily="18" charset="0"/>
              </a:rPr>
              <a:t> </a:t>
            </a:r>
            <a:r>
              <a:rPr lang="ru-RU" sz="4400" b="1" dirty="0" smtClean="0">
                <a:solidFill>
                  <a:srgbClr val="9966FF"/>
                </a:solidFill>
                <a:latin typeface="Cambria" pitchFamily="18" charset="0"/>
              </a:rPr>
              <a:t>1727 )</a:t>
            </a:r>
            <a:r>
              <a:rPr lang="ru-RU" sz="3600" b="1" dirty="0" smtClean="0">
                <a:solidFill>
                  <a:srgbClr val="9966FF"/>
                </a:solidFill>
                <a:latin typeface="Cambria" pitchFamily="18" charset="0"/>
              </a:rPr>
              <a:t> </a:t>
            </a:r>
            <a:endParaRPr lang="ru-RU" sz="8000" b="1" dirty="0">
              <a:solidFill>
                <a:srgbClr val="9966FF"/>
              </a:solidFill>
              <a:latin typeface="Cambria" pitchFamily="18" charset="0"/>
            </a:endParaRPr>
          </a:p>
          <a:p>
            <a:pPr algn="ctr"/>
            <a:endParaRPr lang="ru-RU" sz="44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8914" name="AutoShape 2" descr="http://shoyher.narod.ru/Portab/arhimed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6" name="AutoShape 4" descr="http://shoyher.narod.ru/Portab/arhime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2" name="AutoShape 2" descr="Фотография Алессандро Вольта (photo Alessandro Volta)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6082" name="Picture 2" descr="http://static.guim.co.uk/sys-images/Guardian/Pix/red/blue_pics/2008/04/30/newton.artic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360" y="1842957"/>
            <a:ext cx="3651572" cy="4207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683568" y="5383088"/>
            <a:ext cx="2423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+mj-lt"/>
                <a:cs typeface="Arial" charset="0"/>
              </a:rPr>
              <a:t> </a:t>
            </a:r>
            <a:endParaRPr kumimoji="0" lang="ru-RU" sz="4400" b="1" i="1" u="none" strike="noStrike" cap="none" normalizeH="0" baseline="0" dirty="0" smtClean="0">
              <a:ln>
                <a:noFill/>
              </a:ln>
              <a:effectLst/>
              <a:latin typeface="+mj-lt"/>
              <a:cs typeface="Arial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402500" y="5383088"/>
            <a:ext cx="4601388" cy="20005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ru-RU" sz="4000" b="1" cap="none" spc="50" dirty="0" smtClean="0">
                <a:ln w="11430"/>
                <a:solidFill>
                  <a:srgbClr val="99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Первый телескоп</a:t>
            </a:r>
          </a:p>
          <a:p>
            <a:pPr lvl="0" algn="ctr"/>
            <a:r>
              <a:rPr lang="ru-RU" sz="4000" b="1" spc="50" dirty="0" smtClean="0">
                <a:ln w="11430"/>
                <a:solidFill>
                  <a:srgbClr val="99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mbria" pitchFamily="18" charset="0"/>
              </a:rPr>
              <a:t>рефлектор</a:t>
            </a:r>
            <a:endParaRPr lang="ru-RU" sz="7200" b="1" dirty="0">
              <a:solidFill>
                <a:srgbClr val="9966FF"/>
              </a:solidFill>
              <a:latin typeface="Cambria" pitchFamily="18" charset="0"/>
            </a:endParaRPr>
          </a:p>
          <a:p>
            <a:pPr algn="ctr"/>
            <a:endParaRPr lang="ru-RU" sz="44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146" name="Picture 2" descr="Рефлектор Ньютон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3" r="30585"/>
          <a:stretch/>
        </p:blipFill>
        <p:spPr bwMode="auto">
          <a:xfrm>
            <a:off x="5004048" y="725392"/>
            <a:ext cx="3398292" cy="485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Мужик печатает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4214818"/>
            <a:ext cx="2208083" cy="2428892"/>
          </a:xfrm>
          <a:prstGeom prst="rect">
            <a:avLst/>
          </a:prstGeom>
          <a:noFill/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36802" y="116632"/>
            <a:ext cx="8229600" cy="1143000"/>
          </a:xfrm>
        </p:spPr>
        <p:txBody>
          <a:bodyPr/>
          <a:lstStyle/>
          <a:p>
            <a:r>
              <a:rPr lang="ru-RU" sz="5400" b="1" dirty="0" smtClean="0">
                <a:solidFill>
                  <a:srgbClr val="FF0066"/>
                </a:solidFill>
                <a:latin typeface="Cambria" pitchFamily="18" charset="0"/>
              </a:rPr>
              <a:t>И Н Ф О Р М А Т И К А</a:t>
            </a:r>
            <a:endParaRPr lang="ru-RU" sz="5400" b="1" dirty="0">
              <a:solidFill>
                <a:srgbClr val="FF0066"/>
              </a:solidFill>
              <a:latin typeface="Cambria" pitchFamily="18" charset="0"/>
            </a:endParaRPr>
          </a:p>
        </p:txBody>
      </p:sp>
      <p:pic>
        <p:nvPicPr>
          <p:cNvPr id="20486" name="Picture 6" descr="Анимашки про компьютеры, анимированные картинки компьютеров | Smayls.ru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6930" y="1155116"/>
            <a:ext cx="3024336" cy="3931640"/>
          </a:xfrm>
          <a:prstGeom prst="rect">
            <a:avLst/>
          </a:prstGeom>
          <a:noFill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79512" y="4755921"/>
            <a:ext cx="576064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9966FF"/>
                </a:solidFill>
                <a:effectLst/>
                <a:latin typeface="Cambria" pitchFamily="18" charset="0"/>
                <a:ea typeface="Times New Roman" pitchFamily="18" charset="0"/>
                <a:cs typeface="Tahoma" pitchFamily="34" charset="0"/>
              </a:rPr>
              <a:t>Кто владеет информацией, тот владеет миром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mbria" pitchFamily="18" charset="0"/>
                <a:ea typeface="Times New Roman" pitchFamily="18" charset="0"/>
                <a:cs typeface="Tahoma" pitchFamily="34" charset="0"/>
              </a:rPr>
              <a:t>У. Черчилль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Cambria" pitchFamily="18" charset="0"/>
                <a:cs typeface="Arial" pitchFamily="34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47864" y="1183359"/>
            <a:ext cx="56166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9966FF"/>
                </a:solidFill>
                <a:latin typeface="Cambria" pitchFamily="18" charset="0"/>
              </a:rPr>
              <a:t>Человек в XXI веке, который не будет уметь пользоваться ЭВМ, будет подобен человеку ХХ века, не умевшему ни читать, ни писать.</a:t>
            </a:r>
            <a:r>
              <a:rPr lang="ru-RU" sz="2800" b="1" dirty="0" smtClean="0">
                <a:solidFill>
                  <a:srgbClr val="9966FF"/>
                </a:solidFill>
                <a:latin typeface="Cambria" pitchFamily="18" charset="0"/>
              </a:rPr>
              <a:t/>
            </a:r>
            <a:br>
              <a:rPr lang="ru-RU" sz="2800" b="1" dirty="0" smtClean="0">
                <a:solidFill>
                  <a:srgbClr val="9966FF"/>
                </a:solidFill>
                <a:latin typeface="Cambria" pitchFamily="18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Cambria" pitchFamily="18" charset="0"/>
              </a:rPr>
              <a:t>                              Академик В.М.Глушков</a:t>
            </a:r>
            <a:endParaRPr lang="ru-RU" sz="2400" b="1" dirty="0">
              <a:solidFill>
                <a:srgbClr val="FFFF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1155/001a3c8c-aabf58e6/img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12" t="27253" r="57709" b="19613"/>
          <a:stretch/>
        </p:blipFill>
        <p:spPr bwMode="auto">
          <a:xfrm>
            <a:off x="249054" y="1700807"/>
            <a:ext cx="3746881" cy="4680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95936" y="1700807"/>
            <a:ext cx="47525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9966FF"/>
                </a:solidFill>
                <a:latin typeface="Cambria" pitchFamily="18" charset="0"/>
              </a:rPr>
              <a:t>Премия Кнута - премия</a:t>
            </a:r>
            <a:r>
              <a:rPr lang="ru-RU" sz="2800" b="1" dirty="0">
                <a:solidFill>
                  <a:srgbClr val="9966FF"/>
                </a:solidFill>
                <a:latin typeface="Cambria" pitchFamily="18" charset="0"/>
              </a:rPr>
              <a:t>, присуждаемая с 1996 года за особый вклад в развитие основ информатики, названная в честь американского математика и автора книг о теории вычислительных систем Дональда </a:t>
            </a:r>
            <a:r>
              <a:rPr lang="ru-RU" sz="2800" b="1" dirty="0" smtClean="0">
                <a:solidFill>
                  <a:srgbClr val="9966FF"/>
                </a:solidFill>
                <a:latin typeface="Cambria" pitchFamily="18" charset="0"/>
              </a:rPr>
              <a:t>Кнута -</a:t>
            </a:r>
          </a:p>
          <a:p>
            <a:pPr algn="ctr"/>
            <a:r>
              <a:rPr lang="ru-RU" sz="2800" b="1" dirty="0" smtClean="0">
                <a:solidFill>
                  <a:srgbClr val="9966FF"/>
                </a:solidFill>
                <a:latin typeface="Cambria" pitchFamily="18" charset="0"/>
              </a:rPr>
              <a:t>5 000 долларов.</a:t>
            </a:r>
            <a:endParaRPr lang="ru-RU" sz="2800" b="1" dirty="0">
              <a:solidFill>
                <a:srgbClr val="9966FF"/>
              </a:solidFill>
              <a:latin typeface="Cambria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-210931" y="116632"/>
            <a:ext cx="8928992" cy="1143000"/>
          </a:xfrm>
        </p:spPr>
        <p:txBody>
          <a:bodyPr/>
          <a:lstStyle/>
          <a:p>
            <a:r>
              <a:rPr lang="ru-RU" sz="5400" b="1" dirty="0" smtClean="0">
                <a:solidFill>
                  <a:srgbClr val="FF0066"/>
                </a:solidFill>
                <a:latin typeface="Cambria" pitchFamily="18" charset="0"/>
              </a:rPr>
              <a:t>Премии в области информатики</a:t>
            </a:r>
            <a:endParaRPr lang="ru-RU" sz="5400" b="1" dirty="0">
              <a:solidFill>
                <a:srgbClr val="FF0066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610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157" y="4031432"/>
            <a:ext cx="852684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9966FF"/>
                </a:solidFill>
                <a:latin typeface="Cambria" pitchFamily="18" charset="0"/>
              </a:rPr>
              <a:t>Алан Тьюринг </a:t>
            </a:r>
            <a:r>
              <a:rPr lang="en-US" sz="3000" b="1" dirty="0" smtClean="0">
                <a:solidFill>
                  <a:srgbClr val="9966FF"/>
                </a:solidFill>
                <a:latin typeface="Cambria" pitchFamily="18" charset="0"/>
              </a:rPr>
              <a:t>(1912-1954)</a:t>
            </a:r>
            <a:r>
              <a:rPr lang="ru-RU" sz="3000" b="1" dirty="0" smtClean="0">
                <a:solidFill>
                  <a:srgbClr val="9966FF"/>
                </a:solidFill>
                <a:latin typeface="Cambria" pitchFamily="18" charset="0"/>
              </a:rPr>
              <a:t>– </a:t>
            </a:r>
            <a:r>
              <a:rPr lang="ru-RU" sz="3000" b="1" dirty="0">
                <a:solidFill>
                  <a:srgbClr val="9966FF"/>
                </a:solidFill>
                <a:latin typeface="Cambria" pitchFamily="18" charset="0"/>
              </a:rPr>
              <a:t>математик, </a:t>
            </a:r>
            <a:r>
              <a:rPr lang="ru-RU" sz="3000" b="1" dirty="0" err="1">
                <a:solidFill>
                  <a:srgbClr val="9966FF"/>
                </a:solidFill>
                <a:latin typeface="Cambria" pitchFamily="18" charset="0"/>
              </a:rPr>
              <a:t>криптограф</a:t>
            </a:r>
            <a:r>
              <a:rPr lang="ru-RU" sz="3000" b="1" dirty="0">
                <a:solidFill>
                  <a:srgbClr val="9966FF"/>
                </a:solidFill>
                <a:latin typeface="Cambria" pitchFamily="18" charset="0"/>
              </a:rPr>
              <a:t>, логик. Создатель абстрактной вычислительной «машины Тьюринга», представляющей собой модель компьютера общего значения.</a:t>
            </a:r>
          </a:p>
        </p:txBody>
      </p:sp>
      <p:pic>
        <p:nvPicPr>
          <p:cNvPr id="1026" name="Picture 2" descr="Премия Тьюринга за достижения в сфере информат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017510" cy="39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6167" y="4653136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9966FF"/>
                </a:solidFill>
                <a:latin typeface="Cambria" pitchFamily="18" charset="0"/>
              </a:rPr>
              <a:t>Основное </a:t>
            </a:r>
            <a:r>
              <a:rPr lang="ru-RU" sz="3200" b="1" dirty="0">
                <a:solidFill>
                  <a:srgbClr val="9966FF"/>
                </a:solidFill>
                <a:latin typeface="Cambria" pitchFamily="18" charset="0"/>
              </a:rPr>
              <a:t>требование, чтобы этому специалисту было не более 35 лет. Вот такая премия, помогающая молодым.</a:t>
            </a:r>
          </a:p>
        </p:txBody>
      </p:sp>
      <p:pic>
        <p:nvPicPr>
          <p:cNvPr id="3074" name="Picture 2" descr="https://ds04.infourok.ru/uploads/ex/1155/001a3c8c-aabf58e6/img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1" t="29729" r="5546" b="18729"/>
          <a:stretch/>
        </p:blipFill>
        <p:spPr bwMode="auto">
          <a:xfrm>
            <a:off x="215883" y="692696"/>
            <a:ext cx="878952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кой бывает интерн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8" y="764704"/>
            <a:ext cx="9123422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pa1.narvii.com/7086/bd006ee518a8eb9263a8ea7b392edbc3bf2eb061r1-600-450_hq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7" y="-10616"/>
            <a:ext cx="9158155" cy="686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fanfari-boobooka (10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6416" y="6054425"/>
            <a:ext cx="609600" cy="609600"/>
          </a:xfrm>
          <a:prstGeom prst="rect">
            <a:avLst/>
          </a:prstGeom>
        </p:spPr>
      </p:pic>
      <p:pic>
        <p:nvPicPr>
          <p:cNvPr id="1030" name="Picture 6" descr="http://s10.rimg.info/3eb0848dbe697102b1a028805ad329ff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3068960"/>
            <a:ext cx="3276372" cy="409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064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2051720" y="1484784"/>
            <a:ext cx="5040560" cy="15841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Д Е К А Д А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2699792" y="3573016"/>
            <a:ext cx="3888432" cy="10081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точных наук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47663" y="140660"/>
            <a:ext cx="604867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 0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9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.11.202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по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22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.11.202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1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64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0"/>
            <a:ext cx="874846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 Л А Н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проведения Декады точных наук (физики, математики, информатики)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611559" y="2339101"/>
            <a:ext cx="8257769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Повышение уровня развития, расширение кругозора;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Развитие познавательной активности в области точных наук;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Выявление обучающихся, обладающих творческими способностями и стремящихся к углубленному изучению точных наук;</a:t>
            </a:r>
          </a:p>
          <a:p>
            <a:pPr lvl="0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Развитие коммуникативных умений, логического мышления, памяти.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369" y="1754326"/>
            <a:ext cx="30011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ea typeface="Calibri" pitchFamily="34" charset="0"/>
                <a:cs typeface="Times New Roman" pitchFamily="18" charset="0"/>
              </a:rPr>
              <a:t>Цели декады: 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508" y="908720"/>
            <a:ext cx="8921988" cy="1143000"/>
          </a:xfrm>
        </p:spPr>
        <p:txBody>
          <a:bodyPr/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Открытое внеклассное мероприятие «Математический калейдоскоп»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4508" y="41785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10.11.21  (среда)</a:t>
            </a:r>
            <a:endParaRPr lang="ru-RU" sz="3200" b="1" dirty="0">
              <a:latin typeface="Cambria" pitchFamily="18" charset="0"/>
            </a:endParaRPr>
          </a:p>
        </p:txBody>
      </p:sp>
      <p:pic>
        <p:nvPicPr>
          <p:cNvPr id="1026" name="Picture 2" descr="https://ds02.infourok.ru/uploads/ex/042f/000288b6-cf12f67c/img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7" t="24822" r="52165" b="37589"/>
          <a:stretch/>
        </p:blipFill>
        <p:spPr bwMode="auto">
          <a:xfrm>
            <a:off x="2400508" y="2544276"/>
            <a:ext cx="4331732" cy="415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1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2195736" y="1484784"/>
            <a:ext cx="4680520" cy="158417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ОТКРЫТИЕ</a:t>
            </a:r>
          </a:p>
          <a:p>
            <a:pPr algn="ctr" rtl="0"/>
            <a:r>
              <a:rPr lang="ru-RU" sz="3600" kern="10" spc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Д Е К А Д Ы</a:t>
            </a:r>
            <a:endParaRPr lang="ru-RU" sz="3600" kern="10" spc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2699792" y="3573016"/>
            <a:ext cx="3888432" cy="10081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точных наук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2" name="fanfari-boobooka (10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6376" y="573315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45835"/>
            <a:ext cx="8640960" cy="1143000"/>
          </a:xfrm>
        </p:spPr>
        <p:txBody>
          <a:bodyPr/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Классный час на тему: «СЕТИКЕТ»</a:t>
            </a:r>
            <a:endParaRPr lang="ru-RU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508" y="41785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11.11.20  (четверг)</a:t>
            </a:r>
            <a:endParaRPr lang="ru-RU" sz="3200" b="1" dirty="0">
              <a:latin typeface="Cambria" pitchFamily="18" charset="0"/>
            </a:endParaRPr>
          </a:p>
        </p:txBody>
      </p:sp>
      <p:pic>
        <p:nvPicPr>
          <p:cNvPr id="2050" name="Picture 2" descr="https://psihomed.com/wp-content/uploads/2018/06/horoshij_t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70835"/>
            <a:ext cx="6264696" cy="4698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048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4508" y="41785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12.11.2</a:t>
            </a:r>
            <a:r>
              <a:rPr lang="en-US" sz="3200" b="1" dirty="0" smtClean="0">
                <a:latin typeface="Cambria" pitchFamily="18" charset="0"/>
              </a:rPr>
              <a:t>1</a:t>
            </a:r>
            <a:r>
              <a:rPr lang="ru-RU" sz="3200" b="1" dirty="0" smtClean="0">
                <a:latin typeface="Cambria" pitchFamily="18" charset="0"/>
              </a:rPr>
              <a:t>  (пятница)</a:t>
            </a:r>
            <a:endParaRPr lang="ru-RU" sz="3200" b="1" dirty="0">
              <a:latin typeface="Cambria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83014" y="626560"/>
            <a:ext cx="877797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000" b="1" dirty="0" smtClean="0">
                <a:solidFill>
                  <a:srgbClr val="002060"/>
                </a:solidFill>
                <a:latin typeface="Cambria" pitchFamily="18" charset="0"/>
              </a:rPr>
              <a:t>Конкурс творческих работ: «Точные науки в лицах и датах»</a:t>
            </a:r>
            <a:endParaRPr lang="ru-RU" sz="40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3074" name="Picture 2" descr="https://sun9-8.userapi.com/c837523/v837523716/432c2/vJKJFuAsTD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50" y="1916832"/>
            <a:ext cx="8640960" cy="218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ds05.infourok.ru/uploads/ex/081c/000167ab-8e6ec5ee/hello_html_42fc2500.pn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9315"/>
          <a:stretch/>
        </p:blipFill>
        <p:spPr bwMode="auto">
          <a:xfrm>
            <a:off x="5436096" y="4101099"/>
            <a:ext cx="4752528" cy="25585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mg1.liveinternet.ru/images/attach/d/3/153/852/153852125_g2021g1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35" y="4162316"/>
            <a:ext cx="5715000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508" y="908720"/>
            <a:ext cx="8921988" cy="1152128"/>
          </a:xfrm>
        </p:spPr>
        <p:txBody>
          <a:bodyPr/>
          <a:lstStyle/>
          <a:p>
            <a:pPr lvl="0"/>
            <a:r>
              <a:rPr lang="ru-RU" sz="4000" b="1" dirty="0" smtClean="0">
                <a:solidFill>
                  <a:srgbClr val="002060"/>
                </a:solidFill>
                <a:latin typeface="Cambria" pitchFamily="18" charset="0"/>
              </a:rPr>
              <a:t>К 310-летию </a:t>
            </a:r>
            <a:r>
              <a:rPr lang="ru-RU" sz="4000" b="1" dirty="0" err="1" smtClean="0">
                <a:solidFill>
                  <a:srgbClr val="002060"/>
                </a:solidFill>
                <a:latin typeface="Cambria" pitchFamily="18" charset="0"/>
              </a:rPr>
              <a:t>М.В.Ломоносова</a:t>
            </a:r>
            <a:r>
              <a:rPr lang="ru-RU" sz="4000" b="1" dirty="0" smtClean="0">
                <a:solidFill>
                  <a:srgbClr val="002060"/>
                </a:solidFill>
                <a:latin typeface="Cambria" pitchFamily="18" charset="0"/>
              </a:rPr>
              <a:t> – виртуальная экскурсия по памятным местам</a:t>
            </a:r>
            <a:endParaRPr lang="ru-RU" sz="40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508" y="0"/>
            <a:ext cx="56096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15.11.21  (понедельник)</a:t>
            </a:r>
            <a:endParaRPr lang="ru-RU" sz="3200" b="1" dirty="0">
              <a:latin typeface="Cambria" pitchFamily="18" charset="0"/>
            </a:endParaRPr>
          </a:p>
        </p:txBody>
      </p:sp>
      <p:pic>
        <p:nvPicPr>
          <p:cNvPr id="4098" name="Picture 2" descr="https://aeternamemoria.ru/wp-content/uploads/2019/04/b8sutqbd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92896"/>
            <a:ext cx="729681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07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4508" y="0"/>
            <a:ext cx="56096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16.11.21  (вторник)</a:t>
            </a:r>
            <a:endParaRPr lang="ru-RU" sz="3200" b="1" dirty="0">
              <a:latin typeface="Cambria" pitchFamily="18" charset="0"/>
            </a:endParaRPr>
          </a:p>
        </p:txBody>
      </p:sp>
      <p:pic>
        <p:nvPicPr>
          <p:cNvPr id="5122" name="Picture 2" descr="https://ds04.infourok.ru/uploads/ex/03bd/000e9634-0f15ea88/img14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D7D6DB"/>
              </a:clrFrom>
              <a:clrTo>
                <a:srgbClr val="D7D6D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46" r="9254"/>
          <a:stretch/>
        </p:blipFill>
        <p:spPr bwMode="auto">
          <a:xfrm>
            <a:off x="783975" y="1628800"/>
            <a:ext cx="7513864" cy="499627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38" y="692696"/>
            <a:ext cx="8921988" cy="1152128"/>
          </a:xfrm>
        </p:spPr>
        <p:txBody>
          <a:bodyPr/>
          <a:lstStyle/>
          <a:p>
            <a:pPr lvl="0"/>
            <a:r>
              <a:rPr lang="ru-RU" sz="4000" b="1" dirty="0" smtClean="0">
                <a:solidFill>
                  <a:srgbClr val="002060"/>
                </a:solidFill>
                <a:latin typeface="Cambria" pitchFamily="18" charset="0"/>
              </a:rPr>
              <a:t>Открытое внеклассное мероприятие: «Физика повсюду»</a:t>
            </a:r>
            <a:endParaRPr lang="ru-RU" sz="4000" b="1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92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4508" y="0"/>
            <a:ext cx="56096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17.11.21  (среда)</a:t>
            </a:r>
            <a:endParaRPr lang="ru-RU" sz="3200" b="1" dirty="0">
              <a:latin typeface="Cambria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38" y="692696"/>
            <a:ext cx="8921988" cy="1152128"/>
          </a:xfrm>
        </p:spPr>
        <p:txBody>
          <a:bodyPr/>
          <a:lstStyle/>
          <a:p>
            <a:pPr lvl="0"/>
            <a:r>
              <a:rPr lang="ru-RU" sz="4000" b="1" dirty="0" smtClean="0">
                <a:solidFill>
                  <a:srgbClr val="002060"/>
                </a:solidFill>
                <a:latin typeface="Cambria" pitchFamily="18" charset="0"/>
              </a:rPr>
              <a:t>Открытое внеклассное мероприятие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9" t="21925" r="14354" b="7563"/>
          <a:stretch/>
        </p:blipFill>
        <p:spPr bwMode="auto">
          <a:xfrm>
            <a:off x="3275856" y="2153329"/>
            <a:ext cx="5544616" cy="4625159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https://quizizz.com/_media/quizzes/86e893fb-f88f-440e-b193-14dbaaa21ed6_900_9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28" y="1556792"/>
            <a:ext cx="494383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906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733" y="645835"/>
            <a:ext cx="8640960" cy="1143000"/>
          </a:xfrm>
        </p:spPr>
        <p:txBody>
          <a:bodyPr/>
          <a:lstStyle/>
          <a:p>
            <a:pPr lvl="0"/>
            <a:r>
              <a:rPr lang="ru-RU" b="1" dirty="0" err="1" smtClean="0">
                <a:solidFill>
                  <a:srgbClr val="002060"/>
                </a:solidFill>
                <a:latin typeface="Cambria" pitchFamily="18" charset="0"/>
              </a:rPr>
              <a:t>Внутрилицейская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 олимпиада</a:t>
            </a:r>
            <a:endParaRPr lang="ru-RU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508" y="41785"/>
            <a:ext cx="56096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18.11.21  (четверг)</a:t>
            </a:r>
            <a:endParaRPr lang="ru-RU" sz="3200" b="1" dirty="0">
              <a:latin typeface="Cambria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6186" y="1772816"/>
            <a:ext cx="56096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19.11.21  (пятница)</a:t>
            </a:r>
            <a:endParaRPr lang="ru-RU" sz="3200" b="1" dirty="0">
              <a:latin typeface="Cambria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148683" y="2708920"/>
            <a:ext cx="864096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Викторина «Знатоки космоса» (к 60-летию освоения человеком космоса)</a:t>
            </a:r>
            <a:endParaRPr lang="ru-RU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683" y="4797152"/>
            <a:ext cx="56096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22.11.21  (понедельник)</a:t>
            </a:r>
            <a:endParaRPr lang="ru-RU" sz="3200" b="1" dirty="0">
              <a:latin typeface="Cambria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611560" y="5389895"/>
            <a:ext cx="864096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Закрытие Декады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точных наук</a:t>
            </a:r>
            <a:endParaRPr lang="ru-RU" b="1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7170" name="Picture 2" descr="https://xn--c1akah3c.xn--p1acf/uploads/posts/2018-05/1527244617_2437-gifka-raket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715052"/>
            <a:ext cx="256222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04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kak-sdelat.biz/wp-content/uploads/2014/10/konkursypo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9" y="492427"/>
            <a:ext cx="7992888" cy="5945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77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/>
          <a:lstStyle/>
          <a:p>
            <a:r>
              <a:rPr lang="ru-RU" sz="5400" b="1" dirty="0" smtClean="0">
                <a:latin typeface="Cambria" pitchFamily="18" charset="0"/>
              </a:rPr>
              <a:t>Конкурс «Скажите, как его зовут»</a:t>
            </a:r>
            <a:endParaRPr lang="ru-RU" b="1" dirty="0"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728725"/>
            <a:ext cx="4896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Cambria" pitchFamily="18" charset="0"/>
              </a:rPr>
              <a:t>1. «Каждый математик в душе должен быть поэтом»</a:t>
            </a:r>
            <a:endParaRPr lang="ru-RU" sz="3200" b="1" dirty="0">
              <a:latin typeface="Cambria" pitchFamily="18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467544" y="3315445"/>
            <a:ext cx="417646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+mj-lt"/>
              </a:rPr>
              <a:t>СОФЬЯ </a:t>
            </a:r>
            <a:r>
              <a:rPr lang="ru-RU" sz="2800" b="1" dirty="0" smtClean="0">
                <a:solidFill>
                  <a:srgbClr val="002060"/>
                </a:solidFill>
                <a:latin typeface="+mj-lt"/>
              </a:rPr>
              <a:t>ВАСИЛЬЕВНА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j-lt"/>
              </a:rPr>
              <a:t> КОВАЛЕВСКАЯ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j-lt"/>
              </a:rPr>
              <a:t> (</a:t>
            </a:r>
            <a:r>
              <a:rPr lang="ru-RU" sz="2000" b="1" dirty="0" smtClean="0">
                <a:solidFill>
                  <a:srgbClr val="002060"/>
                </a:solidFill>
              </a:rPr>
              <a:t>1850 – 1891) - </a:t>
            </a:r>
            <a:r>
              <a:rPr lang="ru-RU" sz="2400" dirty="0" smtClean="0">
                <a:solidFill>
                  <a:srgbClr val="002060"/>
                </a:solidFill>
                <a:latin typeface="Cambria" pitchFamily="18" charset="0"/>
              </a:rPr>
              <a:t>первая </a:t>
            </a:r>
            <a:r>
              <a:rPr lang="ru-RU" sz="2400" dirty="0">
                <a:solidFill>
                  <a:srgbClr val="002060"/>
                </a:solidFill>
                <a:latin typeface="Cambria" pitchFamily="18" charset="0"/>
              </a:rPr>
              <a:t>в Российской империи и Северной Европе женщина-профессор и первая в мире женщина - профессор математики. </a:t>
            </a:r>
            <a:endParaRPr lang="ru-RU" sz="2400" b="1" dirty="0">
              <a:solidFill>
                <a:srgbClr val="002060"/>
              </a:solidFill>
              <a:latin typeface="Cambria" pitchFamily="18" charset="0"/>
            </a:endParaRPr>
          </a:p>
          <a:p>
            <a:pPr algn="ctr"/>
            <a:endParaRPr lang="ru-RU" sz="2000" u="sng" dirty="0">
              <a:solidFill>
                <a:srgbClr val="FFFF00"/>
              </a:solidFill>
              <a:latin typeface="+mj-lt"/>
            </a:endParaRPr>
          </a:p>
        </p:txBody>
      </p:sp>
      <p:pic>
        <p:nvPicPr>
          <p:cNvPr id="15362" name="Picture 2" descr="http://900igr.net/up/datai/183761/0019-012-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57908"/>
            <a:ext cx="3672408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Алексей Рыбников - Бу-ра-ти-но! (minus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6416" y="6093296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342809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38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i.mycdn.me/i?r=AzEPZsRbOZEKgBhR0XGMT1RkbxyqstltjSP7C1DrVlAMPaaKTM5SRkZCeTgDn6uOy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98" y="116632"/>
            <a:ext cx="85725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043608" y="5831632"/>
            <a:ext cx="741682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Омар Хайям - </a:t>
            </a: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персидский </a:t>
            </a:r>
            <a:r>
              <a:rPr lang="ru-RU" sz="2800" dirty="0">
                <a:solidFill>
                  <a:srgbClr val="002060"/>
                </a:solidFill>
                <a:latin typeface="Cambria" pitchFamily="18" charset="0"/>
              </a:rPr>
              <a:t>философ, математик, астроном и поэт.</a:t>
            </a:r>
            <a:endParaRPr lang="ru-RU" sz="28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j-lt"/>
              </a:rPr>
              <a:t> </a:t>
            </a:r>
            <a:endParaRPr lang="ru-RU" sz="2000" u="sng" dirty="0">
              <a:solidFill>
                <a:srgbClr val="FFFF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8670" y="1739249"/>
            <a:ext cx="3269234" cy="4525962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002060"/>
                </a:solidFill>
                <a:latin typeface="Cambria" pitchFamily="18" charset="0"/>
              </a:rPr>
              <a:t>Исаак </a:t>
            </a:r>
            <a:r>
              <a:rPr lang="ru-RU" sz="4000" b="1" dirty="0" smtClean="0">
                <a:solidFill>
                  <a:srgbClr val="002060"/>
                </a:solidFill>
                <a:latin typeface="Cambria" pitchFamily="18" charset="0"/>
              </a:rPr>
              <a:t>Ньютон 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(1642 – 1727) - английский </a:t>
            </a:r>
            <a:r>
              <a:rPr lang="ru-RU" b="1" dirty="0">
                <a:solidFill>
                  <a:srgbClr val="002060"/>
                </a:solidFill>
                <a:latin typeface="Cambria" pitchFamily="18" charset="0"/>
              </a:rPr>
              <a:t>физик, математик, механик и астроном</a:t>
            </a:r>
          </a:p>
        </p:txBody>
      </p:sp>
      <p:pic>
        <p:nvPicPr>
          <p:cNvPr id="16386" name="Picture 2" descr="https://top10a.ru/wp-content/uploads/2019/12/scale_1200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24744"/>
            <a:ext cx="4680520" cy="554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media.istockphoto.com/vectors/isaac-newton-vector-id536832583?k=6&amp;m=536832583&amp;s=612x612&amp;w=0&amp;h=CjOT46_263u0z31oO4UBhNLKeEVkvMk79VBNrdbLD7c=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2061243" cy="150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86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00" name="Picture 4" descr="&amp;Ucy;&amp;rcy;&amp;ocy;&amp;kcy; &amp;pcy;&amp;ocy; &amp;tcy;&amp;iecy;&amp;mcy;&amp;iecy; &amp;Scy;&amp;kcy;&amp;ocy;&amp;rcy;&amp;ocy;&amp;scy;&amp;tcy;&amp;softcy; - &amp;Zcy;&amp;acy;&amp;dcy;&amp;acy;&amp;chcy;&amp;icy; - &amp;Kcy;&amp;acy;&amp;rcy;&amp;tcy;&amp;icy;&amp;ncy;&amp;kcy;&amp;icy; &amp;pcy;&amp;ocy; &amp;mcy;&amp;acy;&amp;tcy;&amp;iecy;&amp;mcy;&amp;acy;&amp;tcy;&amp;icy;&amp;kcy;&amp;ie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6516216" y="2348880"/>
            <a:ext cx="22322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0000CC"/>
                </a:solidFill>
              </a:rPr>
              <a:t>С. </a:t>
            </a:r>
            <a:r>
              <a:rPr lang="ru-RU" sz="2400" b="1" dirty="0" smtClean="0">
                <a:solidFill>
                  <a:srgbClr val="0000CC"/>
                </a:solidFill>
              </a:rPr>
              <a:t>Ковалевская</a:t>
            </a:r>
            <a:endParaRPr lang="ru-RU" sz="2400" b="1" dirty="0">
              <a:solidFill>
                <a:srgbClr val="0000CC"/>
              </a:solidFill>
            </a:endParaRPr>
          </a:p>
        </p:txBody>
      </p:sp>
      <p:pic>
        <p:nvPicPr>
          <p:cNvPr id="6" name="Picture 12" descr="http://ychinf.ucoz.ru/14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149080"/>
            <a:ext cx="1504756" cy="2088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590230"/>
            <a:ext cx="8784976" cy="935113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Галилео Галилеи</a:t>
            </a: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̆ (</a:t>
            </a: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1564 – 1642) </a:t>
            </a: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- </a:t>
            </a:r>
            <a:r>
              <a:rPr lang="ru-RU" sz="2800" dirty="0">
                <a:solidFill>
                  <a:srgbClr val="002060"/>
                </a:solidFill>
                <a:latin typeface="Cambria" pitchFamily="18" charset="0"/>
              </a:rPr>
              <a:t>и</a:t>
            </a: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тальянский </a:t>
            </a:r>
            <a:r>
              <a:rPr lang="ru-RU" sz="2800" dirty="0">
                <a:solidFill>
                  <a:srgbClr val="002060"/>
                </a:solidFill>
                <a:latin typeface="Cambria" pitchFamily="18" charset="0"/>
              </a:rPr>
              <a:t>физик, механик, астроном, философ, </a:t>
            </a: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математик</a:t>
            </a:r>
            <a:endParaRPr lang="ru-RU" sz="2800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17410" name="Picture 2" descr="https://www.folger.edu/sites/default/files/featured-event-images/Copy%20of%20galileos-torch-photo-spac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854" y="260648"/>
            <a:ext cx="6408712" cy="5334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84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266633"/>
            <a:ext cx="8525818" cy="1224137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Билл Гейтс (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1955 г</a:t>
            </a: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.) - 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американский предприниматель, мультимиллиардер, </a:t>
            </a: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основатель 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корпорации </a:t>
            </a:r>
            <a:r>
              <a:rPr lang="ru-RU" sz="2800" b="1" dirty="0" err="1">
                <a:solidFill>
                  <a:srgbClr val="002060"/>
                </a:solidFill>
                <a:latin typeface="Cambria" pitchFamily="18" charset="0"/>
              </a:rPr>
              <a:t>Microsoft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.</a:t>
            </a:r>
          </a:p>
        </p:txBody>
      </p:sp>
      <p:pic>
        <p:nvPicPr>
          <p:cNvPr id="18436" name="Picture 4" descr="https://wallpaperplay.com/walls/full/d/c/d/2493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6500"/>
            <a:ext cx="7560840" cy="503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29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280708"/>
            <a:ext cx="9144000" cy="1396051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 err="1" smtClean="0">
                <a:solidFill>
                  <a:srgbClr val="002060"/>
                </a:solidFill>
                <a:latin typeface="Cambria" pitchFamily="18" charset="0"/>
              </a:rPr>
              <a:t>Норберт</a:t>
            </a:r>
            <a:r>
              <a:rPr lang="ru-RU" sz="2800" b="1" dirty="0" smtClean="0">
                <a:solidFill>
                  <a:srgbClr val="002060"/>
                </a:solidFill>
                <a:latin typeface="Cambria" pitchFamily="18" charset="0"/>
              </a:rPr>
              <a:t> Винер (1894 – 1964) - американский 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математик, один из основоположников кибернетики и теории искусственного интеллекта.</a:t>
            </a:r>
          </a:p>
        </p:txBody>
      </p:sp>
      <p:pic>
        <p:nvPicPr>
          <p:cNvPr id="19458" name="Picture 2" descr="https://static01.nyt.com/images/2013/05/21/science/21WEIN1_SPAN/21WEIN1-master10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62" y="260648"/>
            <a:ext cx="8223186" cy="502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08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ufologov.net/wp-content/uploads/2/c/2/2c2045c510e0759112dde5be885416de.jp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98787"/>
            <a:ext cx="7776864" cy="517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44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68638"/>
            <a:ext cx="4462463" cy="2305050"/>
          </a:xfrm>
        </p:spPr>
        <p:txBody>
          <a:bodyPr/>
          <a:lstStyle/>
          <a:p>
            <a:pPr eaLnBrk="1" hangingPunct="1"/>
            <a:r>
              <a:rPr lang="ru-RU" sz="4000" b="1" i="1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4000" b="1" i="1" smtClean="0">
                <a:solidFill>
                  <a:srgbClr val="FF0000"/>
                </a:solidFill>
                <a:latin typeface="Monotype Corsiva" pitchFamily="66" charset="0"/>
              </a:rPr>
            </a:br>
            <a:endParaRPr lang="ru-RU" sz="4000" b="1" i="1" smtClean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7380" y="135769"/>
            <a:ext cx="864096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КОНКУРС             </a:t>
            </a:r>
            <a:r>
              <a:rPr lang="ru-RU" b="1" dirty="0" err="1" smtClean="0">
                <a:solidFill>
                  <a:srgbClr val="002060"/>
                </a:solidFill>
                <a:latin typeface="Cambria" pitchFamily="18" charset="0"/>
              </a:rPr>
              <a:t>лфавит</a:t>
            </a:r>
            <a:endParaRPr lang="ru-RU" b="1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21506" name="Picture 2" descr="https://i.gifer.com/CGG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688" y="-29206"/>
            <a:ext cx="8763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https://photoshopchik.ucoz.ru/Klipart/1/87e6e1b087f38a82207ed0e8f4141f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52" y="962094"/>
            <a:ext cx="5544616" cy="572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95536" y="467380"/>
            <a:ext cx="848179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Тайны </a:t>
            </a:r>
            <a:r>
              <a:rPr lang="ru-RU" sz="2800" b="1" dirty="0" err="1">
                <a:solidFill>
                  <a:srgbClr val="002060"/>
                </a:solidFill>
                <a:latin typeface="Cambria" pitchFamily="18" charset="0"/>
              </a:rPr>
              <a:t>созданья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, загадки природы </a:t>
            </a:r>
            <a:br>
              <a:rPr lang="ru-RU" sz="2800" b="1" dirty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Людей волновали, манили всегда </a:t>
            </a:r>
            <a:br>
              <a:rPr lang="ru-RU" sz="2800" b="1" dirty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Разум и воля </a:t>
            </a:r>
            <a:r>
              <a:rPr lang="ru-RU" sz="2800" b="1" dirty="0" err="1">
                <a:solidFill>
                  <a:srgbClr val="002060"/>
                </a:solidFill>
                <a:latin typeface="Cambria" pitchFamily="18" charset="0"/>
              </a:rPr>
              <a:t>сподвигли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 народы </a:t>
            </a:r>
            <a:br>
              <a:rPr lang="ru-RU" sz="2800" b="1" dirty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Исследовать космос, ваять города. </a:t>
            </a:r>
          </a:p>
          <a:p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Для Родины нашей в нелегкое время </a:t>
            </a:r>
            <a:br>
              <a:rPr lang="ru-RU" sz="2800" b="1" dirty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Должны мы продолжить ответственный путь. </a:t>
            </a:r>
            <a:br>
              <a:rPr lang="ru-RU" sz="2800" b="1" dirty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Наука – это не тяжкое бремя, </a:t>
            </a:r>
            <a:br>
              <a:rPr lang="ru-RU" sz="2800" b="1" dirty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Наука – соль жизни, знания суть. </a:t>
            </a:r>
          </a:p>
          <a:p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      Как много еще впереди откровений, </a:t>
            </a:r>
            <a:br>
              <a:rPr lang="ru-RU" sz="2800" b="1" dirty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      Волнений, исканий, открытий – не счесть! </a:t>
            </a:r>
            <a:br>
              <a:rPr lang="ru-RU" sz="2800" b="1" dirty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      Науке себя посвятить без сомнений </a:t>
            </a:r>
            <a:br>
              <a:rPr lang="ru-RU" sz="2800" b="1" dirty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      И вклад привнести – для каждого честь! </a:t>
            </a:r>
          </a:p>
        </p:txBody>
      </p:sp>
      <p:pic>
        <p:nvPicPr>
          <p:cNvPr id="2" name="Этот мир придуман не нами - минус_(Inkompmusic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00392" y="580526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ds05.infourok.ru/uploads/ex/003e/0000d715-5910773b/hello_html_m4c85506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09" y="918562"/>
            <a:ext cx="5832648" cy="583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57380" y="135769"/>
            <a:ext cx="864096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РЕФЛЕКСИЯ</a:t>
            </a:r>
            <a:endParaRPr lang="ru-RU" b="1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22532" name="Picture 4" descr="http://sp.mycdn.me/image?id=880140424491&amp;t=44&amp;plc=WEB&amp;tkn=*KWRzCMvgKtRImW1QkUtbcoGbaD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949901"/>
            <a:ext cx="5819800" cy="58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18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5412713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0"/>
            <a:ext cx="8280920" cy="67737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ru-RU" sz="5400" b="1" dirty="0" smtClean="0">
                <a:latin typeface="Cambria" pitchFamily="18" charset="0"/>
              </a:rPr>
              <a:t>Математика</a:t>
            </a:r>
            <a:endParaRPr lang="ru-RU" sz="5400" b="1" dirty="0">
              <a:latin typeface="Cambria" pitchFamily="18" charset="0"/>
            </a:endParaRPr>
          </a:p>
        </p:txBody>
      </p:sp>
      <p:pic>
        <p:nvPicPr>
          <p:cNvPr id="2050" name="Picture 2" descr="https://dunaevsergey.ru/wp-content/uploads/2020/05/c359b3f1b8f5f510eedc06836535e5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0" y="976937"/>
            <a:ext cx="4320481" cy="439627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WordArt 9"/>
          <p:cNvSpPr>
            <a:spLocks noChangeArrowheads="1" noChangeShapeType="1" noTextEdit="1"/>
          </p:cNvSpPr>
          <p:nvPr/>
        </p:nvSpPr>
        <p:spPr bwMode="auto">
          <a:xfrm>
            <a:off x="647562" y="5295777"/>
            <a:ext cx="3384376" cy="110744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М.В.Ломоносов</a:t>
            </a:r>
            <a:endParaRPr lang="ru-RU" sz="3200" b="1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ctr"/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1711-1765</a:t>
            </a:r>
            <a:endParaRPr lang="ru-RU" sz="32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2052" name="Picture 4" descr="https://assets.lls.fr/pages/6872525/MAT.2de.PP.NB.Gaus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08720"/>
            <a:ext cx="4464495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WordArt 9"/>
          <p:cNvSpPr>
            <a:spLocks noChangeArrowheads="1" noChangeShapeType="1" noTextEdit="1"/>
          </p:cNvSpPr>
          <p:nvPr/>
        </p:nvSpPr>
        <p:spPr bwMode="auto">
          <a:xfrm>
            <a:off x="5436097" y="5373216"/>
            <a:ext cx="3024334" cy="10813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Карл Гаусс</a:t>
            </a:r>
          </a:p>
          <a:p>
            <a:pPr algn="ctr"/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1777-1855</a:t>
            </a:r>
            <a:endParaRPr lang="ru-RU" sz="32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00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7" y="-90264"/>
            <a:ext cx="8229600" cy="1143000"/>
          </a:xfrm>
        </p:spPr>
        <p:txBody>
          <a:bodyPr/>
          <a:lstStyle/>
          <a:p>
            <a:r>
              <a:rPr lang="ru-RU" sz="5400" b="1" dirty="0" smtClean="0">
                <a:latin typeface="Cambria" pitchFamily="18" charset="0"/>
              </a:rPr>
              <a:t>Математика</a:t>
            </a:r>
            <a:endParaRPr lang="ru-RU" sz="5400" b="1" dirty="0">
              <a:latin typeface="Cambria" pitchFamily="18" charset="0"/>
            </a:endParaRPr>
          </a:p>
        </p:txBody>
      </p:sp>
      <p:pic>
        <p:nvPicPr>
          <p:cNvPr id="3074" name="Picture 2" descr="https://www.biografiasyvidas.com/biografia/l/fotos/lagran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78223"/>
            <a:ext cx="4032448" cy="441197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cdn.fishki.net/upload/post/201510/18/1702240/1b7d194023d4fe195cfc41326161e76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9"/>
          <a:stretch/>
        </p:blipFill>
        <p:spPr bwMode="auto">
          <a:xfrm>
            <a:off x="4708088" y="978223"/>
            <a:ext cx="3904285" cy="44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WordArt 9"/>
          <p:cNvSpPr>
            <a:spLocks noChangeArrowheads="1" noChangeShapeType="1" noTextEdit="1"/>
          </p:cNvSpPr>
          <p:nvPr/>
        </p:nvSpPr>
        <p:spPr bwMode="auto">
          <a:xfrm>
            <a:off x="755576" y="5390195"/>
            <a:ext cx="3024334" cy="10813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Жозеф Лагранж</a:t>
            </a:r>
          </a:p>
          <a:p>
            <a:pPr algn="ctr"/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1736-1813</a:t>
            </a:r>
            <a:endParaRPr lang="ru-RU" sz="32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0" name="WordArt 9"/>
          <p:cNvSpPr>
            <a:spLocks noChangeArrowheads="1" noChangeShapeType="1" noTextEdit="1"/>
          </p:cNvSpPr>
          <p:nvPr/>
        </p:nvSpPr>
        <p:spPr bwMode="auto">
          <a:xfrm>
            <a:off x="4860032" y="5373216"/>
            <a:ext cx="3600399" cy="10813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Даниил Бернулли</a:t>
            </a:r>
          </a:p>
          <a:p>
            <a:pPr algn="ctr"/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1655-1705</a:t>
            </a:r>
            <a:endParaRPr lang="ru-RU" sz="32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53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7" y="-90264"/>
            <a:ext cx="8229600" cy="1143000"/>
          </a:xfrm>
        </p:spPr>
        <p:txBody>
          <a:bodyPr/>
          <a:lstStyle/>
          <a:p>
            <a:r>
              <a:rPr lang="ru-RU" sz="5400" b="1" dirty="0" smtClean="0">
                <a:latin typeface="Cambria" pitchFamily="18" charset="0"/>
              </a:rPr>
              <a:t>Математика</a:t>
            </a:r>
            <a:endParaRPr lang="ru-RU" sz="5400" b="1" dirty="0">
              <a:latin typeface="Cambria" pitchFamily="18" charset="0"/>
            </a:endParaRPr>
          </a:p>
        </p:txBody>
      </p:sp>
      <p:sp>
        <p:nvSpPr>
          <p:cNvPr id="7" name="WordArt 9"/>
          <p:cNvSpPr>
            <a:spLocks noChangeArrowheads="1" noChangeShapeType="1" noTextEdit="1"/>
          </p:cNvSpPr>
          <p:nvPr/>
        </p:nvSpPr>
        <p:spPr bwMode="auto">
          <a:xfrm>
            <a:off x="1511659" y="6108538"/>
            <a:ext cx="5976664" cy="50405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Леонард Эйлер (1707-1783)</a:t>
            </a:r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endParaRPr lang="ru-RU" sz="32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4100" name="Picture 4" descr="https://www.partner-inform.de/public/files/partner/0417/8454_14919827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27" y="941771"/>
            <a:ext cx="6552728" cy="498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0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8974" y="-171400"/>
            <a:ext cx="8229600" cy="1143000"/>
          </a:xfrm>
        </p:spPr>
        <p:txBody>
          <a:bodyPr/>
          <a:lstStyle/>
          <a:p>
            <a:r>
              <a:rPr lang="ru-RU" sz="5400" b="1" dirty="0" smtClean="0">
                <a:latin typeface="Cambria" pitchFamily="18" charset="0"/>
              </a:rPr>
              <a:t>Физика</a:t>
            </a:r>
            <a:endParaRPr lang="ru-RU" sz="5400" b="1" dirty="0">
              <a:latin typeface="Cambria" pitchFamily="18" charset="0"/>
            </a:endParaRPr>
          </a:p>
        </p:txBody>
      </p:sp>
      <p:sp>
        <p:nvSpPr>
          <p:cNvPr id="7" name="WordArt 9"/>
          <p:cNvSpPr>
            <a:spLocks noChangeArrowheads="1" noChangeShapeType="1" noTextEdit="1"/>
          </p:cNvSpPr>
          <p:nvPr/>
        </p:nvSpPr>
        <p:spPr bwMode="auto">
          <a:xfrm>
            <a:off x="4572000" y="4509120"/>
            <a:ext cx="4392488" cy="20932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Первый источник тока – </a:t>
            </a:r>
          </a:p>
          <a:p>
            <a:pPr algn="ctr"/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электрическая батарея –</a:t>
            </a:r>
          </a:p>
          <a:p>
            <a:pPr algn="ctr"/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66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«вольтов столб»</a:t>
            </a:r>
            <a:endParaRPr lang="ru-RU" sz="32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66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8" r="8972" b="7428"/>
          <a:stretch/>
        </p:blipFill>
        <p:spPr bwMode="auto">
          <a:xfrm>
            <a:off x="467544" y="692695"/>
            <a:ext cx="4009538" cy="5909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https://i.pinimg.com/736x/c1/d5/6f/c1d56f8c0d5a81a4895d4ff5dd89092a--electric-the-world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654" y="856032"/>
            <a:ext cx="2145177" cy="367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14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WordArt 9"/>
          <p:cNvSpPr>
            <a:spLocks noChangeArrowheads="1" noChangeShapeType="1" noTextEdit="1"/>
          </p:cNvSpPr>
          <p:nvPr/>
        </p:nvSpPr>
        <p:spPr bwMode="auto">
          <a:xfrm>
            <a:off x="899592" y="4941168"/>
            <a:ext cx="7848872" cy="144016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66FF"/>
                </a:solidFill>
                <a:latin typeface="Cambria" pitchFamily="18" charset="0"/>
              </a:rPr>
              <a:t>Джеймс Уайт (1736-1819) и </a:t>
            </a:r>
          </a:p>
          <a:p>
            <a:pPr algn="ctr"/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66FF"/>
                </a:solidFill>
                <a:latin typeface="Cambria" pitchFamily="18" charset="0"/>
              </a:rPr>
              <a:t>его первый паровой двигатель</a:t>
            </a:r>
            <a:endParaRPr lang="ru-RU" sz="32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66FF"/>
              </a:solidFill>
              <a:latin typeface="Cambria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2195736" y="116632"/>
            <a:ext cx="4392488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Ф И З И К А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pic>
        <p:nvPicPr>
          <p:cNvPr id="6148" name="Picture 4" descr="https://creatorblaga.ru/wp-content/uploads/2019/05/%D0%B2%D0%B0%D1%82%D1%8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488" y="1232766"/>
            <a:ext cx="8675992" cy="342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WordArt 9"/>
          <p:cNvSpPr>
            <a:spLocks noChangeArrowheads="1" noChangeShapeType="1" noTextEdit="1"/>
          </p:cNvSpPr>
          <p:nvPr/>
        </p:nvSpPr>
        <p:spPr bwMode="auto">
          <a:xfrm>
            <a:off x="899592" y="4941168"/>
            <a:ext cx="7848872" cy="144016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66FF"/>
                </a:solidFill>
                <a:latin typeface="Cambria" pitchFamily="18" charset="0"/>
              </a:rPr>
              <a:t>Бенджамин Франклин (1706-1790) – </a:t>
            </a:r>
          </a:p>
          <a:p>
            <a:pPr algn="ctr"/>
            <a:r>
              <a:rPr lang="ru-RU" sz="32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66FF"/>
                </a:solidFill>
                <a:latin typeface="Cambria" pitchFamily="18" charset="0"/>
              </a:rPr>
              <a:t>изобретение молниеотвода</a:t>
            </a:r>
            <a:endParaRPr lang="ru-RU" sz="32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66FF"/>
              </a:solidFill>
              <a:latin typeface="Cambria" pitchFamily="18" charset="0"/>
            </a:endParaRP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323528" y="116632"/>
            <a:ext cx="792088" cy="482453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mbria" pitchFamily="18" charset="0"/>
                <a:ea typeface="+mj-ea"/>
                <a:cs typeface="+mj-cs"/>
              </a:rPr>
              <a:t>Ф И З И К А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pic>
        <p:nvPicPr>
          <p:cNvPr id="7172" name="Picture 4" descr="https://sun9-38.userapi.com/c855324/v855324894/c1594/t5zg6y3LIX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8" t="4363" r="3739" b="4439"/>
          <a:stretch/>
        </p:blipFill>
        <p:spPr bwMode="auto">
          <a:xfrm>
            <a:off x="1691680" y="179319"/>
            <a:ext cx="6023074" cy="469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Купюра с изображением Бенджамина Франкл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6" y="3020290"/>
            <a:ext cx="9144000" cy="3837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0711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геометрический 2">
  <a:themeElements>
    <a:clrScheme name="Другая 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FFFF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геометрический 2</Template>
  <TotalTime>2286</TotalTime>
  <Words>472</Words>
  <Application>Microsoft Office PowerPoint</Application>
  <PresentationFormat>Экран (4:3)</PresentationFormat>
  <Paragraphs>88</Paragraphs>
  <Slides>37</Slides>
  <Notes>2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геометрический 2</vt:lpstr>
      <vt:lpstr>Презентация PowerPoint</vt:lpstr>
      <vt:lpstr>Презентация PowerPoint</vt:lpstr>
      <vt:lpstr>Презентация PowerPoint</vt:lpstr>
      <vt:lpstr>Математика</vt:lpstr>
      <vt:lpstr>Математика</vt:lpstr>
      <vt:lpstr>Математика</vt:lpstr>
      <vt:lpstr>Физика</vt:lpstr>
      <vt:lpstr>Презентация PowerPoint</vt:lpstr>
      <vt:lpstr>Презентация PowerPoint</vt:lpstr>
      <vt:lpstr>Презентация PowerPoint</vt:lpstr>
      <vt:lpstr>И Н Ф О Р М А Т И К А</vt:lpstr>
      <vt:lpstr>Премии в области информатики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Открытое внеклассное мероприятие «Математический калейдоскоп»</vt:lpstr>
      <vt:lpstr>Классный час на тему: «СЕТИКЕТ»</vt:lpstr>
      <vt:lpstr>Презентация PowerPoint</vt:lpstr>
      <vt:lpstr>К 310-летию М.В.Ломоносова – виртуальная экскурсия по памятным местам</vt:lpstr>
      <vt:lpstr>Открытое внеклассное мероприятие: «Физика повсюду»</vt:lpstr>
      <vt:lpstr>Открытое внеклассное мероприятие</vt:lpstr>
      <vt:lpstr>Внутрилицейская олимпиада</vt:lpstr>
      <vt:lpstr>Презентация PowerPoint</vt:lpstr>
      <vt:lpstr>Конкурс «Скажите, как его зовут»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 Геометрия</dc:title>
  <dc:creator>User</dc:creator>
  <cp:lastModifiedBy>админ</cp:lastModifiedBy>
  <cp:revision>130</cp:revision>
  <dcterms:created xsi:type="dcterms:W3CDTF">2015-07-29T17:55:54Z</dcterms:created>
  <dcterms:modified xsi:type="dcterms:W3CDTF">2022-06-11T16:41:14Z</dcterms:modified>
</cp:coreProperties>
</file>