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306" r:id="rId7"/>
    <p:sldId id="305" r:id="rId8"/>
    <p:sldId id="307" r:id="rId9"/>
    <p:sldId id="267" r:id="rId10"/>
    <p:sldId id="268" r:id="rId11"/>
    <p:sldId id="308" r:id="rId12"/>
    <p:sldId id="303" r:id="rId13"/>
    <p:sldId id="304" r:id="rId14"/>
    <p:sldId id="309" r:id="rId15"/>
    <p:sldId id="275" r:id="rId16"/>
    <p:sldId id="310" r:id="rId17"/>
    <p:sldId id="276" r:id="rId18"/>
    <p:sldId id="278" r:id="rId19"/>
    <p:sldId id="280" r:id="rId20"/>
    <p:sldId id="281" r:id="rId21"/>
    <p:sldId id="282" r:id="rId22"/>
    <p:sldId id="301" r:id="rId23"/>
    <p:sldId id="314" r:id="rId24"/>
    <p:sldId id="285" r:id="rId25"/>
    <p:sldId id="287" r:id="rId26"/>
    <p:sldId id="288" r:id="rId27"/>
    <p:sldId id="289" r:id="rId28"/>
    <p:sldId id="292" r:id="rId29"/>
    <p:sldId id="293" r:id="rId30"/>
    <p:sldId id="294" r:id="rId31"/>
    <p:sldId id="296" r:id="rId32"/>
    <p:sldId id="297" r:id="rId33"/>
    <p:sldId id="31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D6E0"/>
    <a:srgbClr val="0000FF"/>
    <a:srgbClr val="FF00FF"/>
    <a:srgbClr val="663300"/>
    <a:srgbClr val="0AA67D"/>
    <a:srgbClr val="1B6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4" autoAdjust="0"/>
    <p:restoredTop sz="94660" autoAdjust="0"/>
  </p:normalViewPr>
  <p:slideViewPr>
    <p:cSldViewPr>
      <p:cViewPr>
        <p:scale>
          <a:sx n="40" d="100"/>
          <a:sy n="40" d="100"/>
        </p:scale>
        <p:origin x="-396" y="-84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1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Documents%20and%20Settings\Lenovo\&#1056;&#1072;&#1073;&#1086;&#1095;&#1080;&#1081;%20&#1089;&#1090;&#1086;&#1083;\&#1084;&#1072;&#1089;&#1090;&#1077;&#1088;%20&#1082;&#1083;&#1072;&#1089;&#1089;\&#1084;&#1086;&#1088;&#1077;.wmv" TargetMode="External"/><Relationship Id="rId1" Type="http://schemas.openxmlformats.org/officeDocument/2006/relationships/video" Target="file:///C:\Users\admin\Desktop\&#1055;&#1045;&#1063;&#1040;&#1058;&#1040;&#1070;\&#1088;&#1086;&#1076;&#1085;&#1080;&#1082;%201.wmv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&#1055;&#1045;&#1063;&#1040;&#1058;&#1040;&#1070;\&#1082;&#1086;&#1089;&#1100;&#1082;&#1072;.wm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12" Type="http://schemas.openxmlformats.org/officeDocument/2006/relationships/audio" Target="NUL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microsoft.com/office/2007/relationships/hdphoto" Target="../media/hdphoto2.wdp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gif"/><Relationship Id="rId7" Type="http://schemas.openxmlformats.org/officeDocument/2006/relationships/image" Target="../media/image6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6.png"/><Relationship Id="rId4" Type="http://schemas.openxmlformats.org/officeDocument/2006/relationships/image" Target="../media/image75.png"/><Relationship Id="rId9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59;&#1095;&#1080;&#1090;&#1077;&#1083;&#1100;\&#1056;&#1072;&#1073;&#1086;&#1095;&#1080;&#1081;%20&#1089;&#1090;&#1086;&#1083;\&#1073;&#1077;&#1088;&#1090;_&#1082;&#1077;&#1084;&#1087;&#1092;&#1077;&#1088;&#1090;___&#1087;&#1091;&#1090;&#1085;&#1080;&#1082;&#1080;_&#1074;_&#1085;&#1086;&#1095;&#1080;.mp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audio" Target="../media/audio7.wav"/><Relationship Id="rId1" Type="http://schemas.openxmlformats.org/officeDocument/2006/relationships/audio" Target="../media/audio6.wav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hyperlink" Target="&#1076;&#1074;&#1077;%20&#1088;&#1091;&#1082;&#1080;/&#1060;&#1080;&#1079;&#1084;&#1080;&#1085;&#1091;&#1090;&#1082;&#1072;%20&#1076;&#1074;&#1077;%20&#1088;&#1091;&#1082;&#1080;.pp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www.travel-and-tours.ru/wp-content/uploads/2013/08/img-2560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886895"/>
            <a:ext cx="2072105" cy="137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" y="285728"/>
            <a:ext cx="87154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Безударные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гласные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Движение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воды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природе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 descr="http://rekatur.umi.ru/images/cms/data/05_fish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0460" y="1784265"/>
            <a:ext cx="2136237" cy="1602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://www.campingmanitoulin.com/uploads/posts/2013-09/1378989784_page.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00504"/>
            <a:ext cx="4214842" cy="245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4379788"/>
            <a:ext cx="44146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Донцова Наталья Георгиевна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СОШИ №16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Горловка</a:t>
            </a:r>
            <a:endPara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57232"/>
            <a:ext cx="5357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Интегрированный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урок  </a:t>
            </a:r>
          </a:p>
          <a:p>
            <a:pPr algn="ctr"/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предметам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 </a:t>
            </a:r>
          </a:p>
          <a:p>
            <a:pPr algn="ctr"/>
            <a:r>
              <a:rPr lang="uk-UA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Окружающий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мир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2FB304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3" t="68877" r="39865" b="1292"/>
          <a:stretch>
            <a:fillRect/>
          </a:stretch>
        </p:blipFill>
        <p:spPr bwMode="auto">
          <a:xfrm>
            <a:off x="0" y="2037929"/>
            <a:ext cx="1368598" cy="108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109157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67941" r="22604" b="3119"/>
          <a:stretch>
            <a:fillRect/>
          </a:stretch>
        </p:blipFill>
        <p:spPr bwMode="auto">
          <a:xfrm>
            <a:off x="5004048" y="5000483"/>
            <a:ext cx="1573249" cy="11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DE7538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6" t="68687" r="30908" b="1776"/>
          <a:stretch>
            <a:fillRect/>
          </a:stretch>
        </p:blipFill>
        <p:spPr bwMode="auto">
          <a:xfrm>
            <a:off x="655411" y="5000483"/>
            <a:ext cx="1603375" cy="104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990138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7" t="69156" r="27837"/>
          <a:stretch>
            <a:fillRect/>
          </a:stretch>
        </p:blipFill>
        <p:spPr bwMode="auto">
          <a:xfrm>
            <a:off x="2653042" y="5000483"/>
            <a:ext cx="1727522" cy="11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B3B7EE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9" t="65173"/>
          <a:stretch>
            <a:fillRect/>
          </a:stretch>
        </p:blipFill>
        <p:spPr bwMode="auto">
          <a:xfrm>
            <a:off x="5567331" y="2011316"/>
            <a:ext cx="1581542" cy="22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CEFE5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9" t="66220" r="15732" b="2711"/>
          <a:stretch>
            <a:fillRect/>
          </a:stretch>
        </p:blipFill>
        <p:spPr bwMode="auto">
          <a:xfrm>
            <a:off x="7148873" y="2078870"/>
            <a:ext cx="1797442" cy="10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3BEE638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 t="68112" r="36360" b="1778"/>
          <a:stretch>
            <a:fillRect/>
          </a:stretch>
        </p:blipFill>
        <p:spPr bwMode="auto">
          <a:xfrm>
            <a:off x="6876256" y="5016346"/>
            <a:ext cx="1457595" cy="10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3B01A7D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t="68755" r="25212"/>
          <a:stretch>
            <a:fillRect/>
          </a:stretch>
        </p:blipFill>
        <p:spPr bwMode="auto">
          <a:xfrm>
            <a:off x="3888135" y="2006241"/>
            <a:ext cx="136773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6DE4286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5" t="59738" r="35931" b="8054"/>
          <a:stretch>
            <a:fillRect/>
          </a:stretch>
        </p:blipFill>
        <p:spPr bwMode="auto">
          <a:xfrm>
            <a:off x="1754082" y="1844825"/>
            <a:ext cx="1512167" cy="137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i="1" dirty="0" smtClean="0">
                <a:solidFill>
                  <a:srgbClr val="FF00FF"/>
                </a:solidFill>
              </a:rPr>
              <a:t>Пиши старательно !</a:t>
            </a:r>
            <a:endParaRPr lang="ru-RU" sz="6000" i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1507728" y="-1097"/>
            <a:ext cx="6203330" cy="83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sz="4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Озеро словарных слов</a:t>
            </a:r>
            <a:endParaRPr lang="ru-RU" altLang="ru-RU" sz="4900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1229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8007">
            <a:off x="5771555" y="2848066"/>
            <a:ext cx="1447427" cy="4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66" y="3515162"/>
            <a:ext cx="1891168" cy="176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://www.vectory.ru/products_pictures/regsdfmvn0065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83988"/>
            <a:ext cx="1377950" cy="13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440333"/>
            <a:ext cx="19081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65" y="3069616"/>
            <a:ext cx="2323981" cy="152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39" y="4416487"/>
            <a:ext cx="1974329" cy="101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9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3657600" cy="12192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6000" dirty="0" smtClean="0"/>
              <a:t>Водичка -</a:t>
            </a:r>
            <a:r>
              <a:rPr lang="ru-RU" dirty="0" smtClean="0"/>
              <a:t>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257600" y="1604963"/>
            <a:ext cx="403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600" dirty="0"/>
              <a:t>воды</a:t>
            </a:r>
          </a:p>
          <a:p>
            <a:pPr marL="342900" indent="-342900">
              <a:spcBef>
                <a:spcPct val="20000"/>
              </a:spcBef>
            </a:pPr>
            <a:r>
              <a:rPr lang="ru-RU" sz="3600" dirty="0" smtClean="0"/>
              <a:t>водитель</a:t>
            </a:r>
            <a:endParaRPr lang="ru-RU" sz="3600" dirty="0"/>
          </a:p>
          <a:p>
            <a:pPr marL="342900" indent="-342900">
              <a:spcBef>
                <a:spcPct val="20000"/>
              </a:spcBef>
            </a:pPr>
            <a:r>
              <a:rPr lang="ru-RU" sz="3600" dirty="0"/>
              <a:t>водный</a:t>
            </a:r>
          </a:p>
          <a:p>
            <a:pPr marL="342900" indent="-342900">
              <a:spcBef>
                <a:spcPct val="20000"/>
              </a:spcBef>
            </a:pPr>
            <a:r>
              <a:rPr lang="ru-RU" sz="3600" dirty="0"/>
              <a:t>водит</a:t>
            </a:r>
          </a:p>
          <a:p>
            <a:pPr marL="342900" indent="-342900">
              <a:spcBef>
                <a:spcPct val="20000"/>
              </a:spcBef>
            </a:pPr>
            <a:r>
              <a:rPr lang="ru-RU" sz="3600" dirty="0"/>
              <a:t>водоросли</a:t>
            </a:r>
          </a:p>
        </p:txBody>
      </p:sp>
      <p:sp>
        <p:nvSpPr>
          <p:cNvPr id="10244" name="Line 5"/>
          <p:cNvSpPr>
            <a:spLocks noChangeShapeType="1"/>
          </p:cNvSpPr>
          <p:nvPr/>
        </p:nvSpPr>
        <p:spPr bwMode="auto">
          <a:xfrm>
            <a:off x="1028700" y="22860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 flipH="1">
            <a:off x="2133600" y="1227406"/>
            <a:ext cx="152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46" name="Freeform 8"/>
          <p:cNvSpPr>
            <a:spLocks/>
          </p:cNvSpPr>
          <p:nvPr/>
        </p:nvSpPr>
        <p:spPr bwMode="auto">
          <a:xfrm>
            <a:off x="571500" y="1367106"/>
            <a:ext cx="1295400" cy="2667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4257600" y="1642012"/>
            <a:ext cx="403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600" b="1" dirty="0" smtClean="0"/>
              <a:t>воды</a:t>
            </a:r>
            <a:endParaRPr lang="ru-RU" sz="3600" b="1" dirty="0"/>
          </a:p>
          <a:p>
            <a:pPr marL="342900" indent="-342900">
              <a:spcBef>
                <a:spcPct val="20000"/>
              </a:spcBef>
            </a:pPr>
            <a:r>
              <a:rPr lang="ru-RU" sz="3600" dirty="0"/>
              <a:t>в</a:t>
            </a:r>
            <a:r>
              <a:rPr lang="ru-RU" sz="3600" dirty="0" smtClean="0"/>
              <a:t>одитель</a:t>
            </a:r>
            <a:endParaRPr lang="ru-RU" sz="3600" dirty="0"/>
          </a:p>
          <a:p>
            <a:pPr marL="342900" indent="-342900">
              <a:spcBef>
                <a:spcPct val="20000"/>
              </a:spcBef>
            </a:pPr>
            <a:r>
              <a:rPr lang="ru-RU" sz="3600" b="1" dirty="0"/>
              <a:t>водный</a:t>
            </a:r>
          </a:p>
          <a:p>
            <a:pPr marL="342900" indent="-342900">
              <a:spcBef>
                <a:spcPct val="20000"/>
              </a:spcBef>
            </a:pPr>
            <a:r>
              <a:rPr lang="ru-RU" sz="3600" dirty="0"/>
              <a:t>водит</a:t>
            </a:r>
          </a:p>
          <a:p>
            <a:pPr marL="342900" indent="-342900">
              <a:spcBef>
                <a:spcPct val="20000"/>
              </a:spcBef>
            </a:pPr>
            <a:r>
              <a:rPr lang="ru-RU" sz="3600" b="1" dirty="0"/>
              <a:t>водоросли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4680836" y="3009900"/>
            <a:ext cx="73788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>
            <a:off x="4716524" y="4333653"/>
            <a:ext cx="76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523357" y="22479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4564124" y="35306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4523357" y="4803576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838200" y="15240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4800" b="1" dirty="0" smtClean="0"/>
              <a:t> </a:t>
            </a:r>
            <a:endParaRPr lang="ru-RU" sz="4800" b="1" dirty="0"/>
          </a:p>
        </p:txBody>
      </p:sp>
      <p:sp>
        <p:nvSpPr>
          <p:cNvPr id="18" name="Freeform 8"/>
          <p:cNvSpPr>
            <a:spLocks/>
          </p:cNvSpPr>
          <p:nvPr/>
        </p:nvSpPr>
        <p:spPr bwMode="auto">
          <a:xfrm>
            <a:off x="4309616" y="1614418"/>
            <a:ext cx="732284" cy="97971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Freeform 8"/>
          <p:cNvSpPr>
            <a:spLocks/>
          </p:cNvSpPr>
          <p:nvPr/>
        </p:nvSpPr>
        <p:spPr bwMode="auto">
          <a:xfrm>
            <a:off x="4319995" y="2921000"/>
            <a:ext cx="711524" cy="14605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Freeform 8"/>
          <p:cNvSpPr>
            <a:spLocks/>
          </p:cNvSpPr>
          <p:nvPr/>
        </p:nvSpPr>
        <p:spPr bwMode="auto">
          <a:xfrm>
            <a:off x="4350382" y="4279393"/>
            <a:ext cx="650751" cy="114301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347940" y="4333653"/>
            <a:ext cx="619100" cy="92149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H="1">
            <a:off x="4716524" y="1666083"/>
            <a:ext cx="7620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2" name="Picture 2" descr="C:\Users\admin\Desktop\урок 22 ноября\029847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74900"/>
            <a:ext cx="2039938" cy="296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9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5" grpId="0"/>
      <p:bldP spid="14347" grpId="0" animBg="1"/>
      <p:bldP spid="14348" grpId="0" animBg="1"/>
      <p:bldP spid="14351" grpId="0" animBg="1"/>
      <p:bldP spid="14354" grpId="0" animBg="1"/>
      <p:bldP spid="14355" grpId="0" animBg="1"/>
      <p:bldP spid="14357" grpId="0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дник 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879" y="0"/>
            <a:ext cx="3541207" cy="23948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238" y="2596931"/>
            <a:ext cx="28869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Р*ДНИК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C:\Documents and Settings\Администратор\Рабочий стол\ре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929" y="692697"/>
            <a:ext cx="5021960" cy="212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78183" y="3034397"/>
            <a:ext cx="234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6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Р*КА</a:t>
            </a:r>
            <a:endParaRPr lang="ru-RU" sz="36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море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03548" y="3680728"/>
            <a:ext cx="8136904" cy="23916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60706" y="6300985"/>
            <a:ext cx="14287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71588" y="6345770"/>
            <a:ext cx="413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*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9466" y="6211669"/>
            <a:ext cx="1714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6849" y="6239429"/>
            <a:ext cx="4491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 flipV="1">
            <a:off x="2267744" y="2394888"/>
            <a:ext cx="1524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 flipV="1">
            <a:off x="6909938" y="2920097"/>
            <a:ext cx="1524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 flipV="1">
            <a:off x="6023610" y="6072385"/>
            <a:ext cx="1524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8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Oval 10" descr="20"/>
          <p:cNvSpPr>
            <a:spLocks noChangeArrowheads="1"/>
          </p:cNvSpPr>
          <p:nvPr/>
        </p:nvSpPr>
        <p:spPr bwMode="auto">
          <a:xfrm>
            <a:off x="3924300" y="1701800"/>
            <a:ext cx="1368425" cy="1366838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0" name="Oval 12" descr="20"/>
          <p:cNvSpPr>
            <a:spLocks noChangeArrowheads="1"/>
          </p:cNvSpPr>
          <p:nvPr/>
        </p:nvSpPr>
        <p:spPr bwMode="auto">
          <a:xfrm>
            <a:off x="4932363" y="4868863"/>
            <a:ext cx="1368425" cy="1366837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1" name="Oval 13" descr="20"/>
          <p:cNvSpPr>
            <a:spLocks noChangeArrowheads="1"/>
          </p:cNvSpPr>
          <p:nvPr/>
        </p:nvSpPr>
        <p:spPr bwMode="auto">
          <a:xfrm>
            <a:off x="5651500" y="3141663"/>
            <a:ext cx="1368425" cy="1366837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2" name="Oval 14" descr="20"/>
          <p:cNvSpPr>
            <a:spLocks noChangeArrowheads="1"/>
          </p:cNvSpPr>
          <p:nvPr/>
        </p:nvSpPr>
        <p:spPr bwMode="auto">
          <a:xfrm>
            <a:off x="2195513" y="3068638"/>
            <a:ext cx="1368425" cy="1366837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3" name="Oval 15" descr="20"/>
          <p:cNvSpPr>
            <a:spLocks noChangeArrowheads="1"/>
          </p:cNvSpPr>
          <p:nvPr/>
        </p:nvSpPr>
        <p:spPr bwMode="auto">
          <a:xfrm>
            <a:off x="3203575" y="4868863"/>
            <a:ext cx="1368425" cy="1366837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49" name="WordArt 21"/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6624638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Нарисуй словесный цветок с корнем</a:t>
            </a:r>
          </a:p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ВОДА.</a:t>
            </a:r>
          </a:p>
        </p:txBody>
      </p:sp>
      <p:sp>
        <p:nvSpPr>
          <p:cNvPr id="22550" name="Oval 22" descr="20"/>
          <p:cNvSpPr>
            <a:spLocks noChangeArrowheads="1"/>
          </p:cNvSpPr>
          <p:nvPr/>
        </p:nvSpPr>
        <p:spPr bwMode="auto">
          <a:xfrm>
            <a:off x="3779838" y="3213100"/>
            <a:ext cx="1584325" cy="158432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51" name="AutoShape 23" descr="20"/>
          <p:cNvSpPr>
            <a:spLocks noChangeArrowheads="1"/>
          </p:cNvSpPr>
          <p:nvPr/>
        </p:nvSpPr>
        <p:spPr bwMode="auto">
          <a:xfrm>
            <a:off x="3851275" y="3789363"/>
            <a:ext cx="1441450" cy="5048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</a:rPr>
              <a:t>В.ДА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52" name="Oval 24" descr="20"/>
          <p:cNvSpPr>
            <a:spLocks noChangeArrowheads="1"/>
          </p:cNvSpPr>
          <p:nvPr/>
        </p:nvSpPr>
        <p:spPr bwMode="auto">
          <a:xfrm>
            <a:off x="3779838" y="1557338"/>
            <a:ext cx="1657350" cy="158432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</a:rPr>
              <a:t>ВОДЫ</a:t>
            </a:r>
          </a:p>
        </p:txBody>
      </p:sp>
      <p:sp>
        <p:nvSpPr>
          <p:cNvPr id="22553" name="Oval 25" descr="20"/>
          <p:cNvSpPr>
            <a:spLocks noChangeArrowheads="1"/>
          </p:cNvSpPr>
          <p:nvPr/>
        </p:nvSpPr>
        <p:spPr bwMode="auto">
          <a:xfrm>
            <a:off x="5508625" y="2997200"/>
            <a:ext cx="1657350" cy="158432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</a:rPr>
              <a:t>ВОДИЧКА</a:t>
            </a:r>
          </a:p>
        </p:txBody>
      </p:sp>
      <p:sp>
        <p:nvSpPr>
          <p:cNvPr id="22554" name="Oval 26" descr="20"/>
          <p:cNvSpPr>
            <a:spLocks noChangeArrowheads="1"/>
          </p:cNvSpPr>
          <p:nvPr/>
        </p:nvSpPr>
        <p:spPr bwMode="auto">
          <a:xfrm>
            <a:off x="4787900" y="4725988"/>
            <a:ext cx="1657350" cy="158432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</a:rPr>
              <a:t>ВОДНЫЙ</a:t>
            </a:r>
          </a:p>
        </p:txBody>
      </p:sp>
      <p:sp>
        <p:nvSpPr>
          <p:cNvPr id="22555" name="Oval 27" descr="20"/>
          <p:cNvSpPr>
            <a:spLocks noChangeArrowheads="1"/>
          </p:cNvSpPr>
          <p:nvPr/>
        </p:nvSpPr>
        <p:spPr bwMode="auto">
          <a:xfrm>
            <a:off x="3059113" y="4725988"/>
            <a:ext cx="1657350" cy="158432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</a:rPr>
              <a:t>ВОДОЛАЗ</a:t>
            </a:r>
          </a:p>
        </p:txBody>
      </p:sp>
      <p:sp>
        <p:nvSpPr>
          <p:cNvPr id="22556" name="Oval 28" descr="20"/>
          <p:cNvSpPr>
            <a:spLocks noChangeArrowheads="1"/>
          </p:cNvSpPr>
          <p:nvPr/>
        </p:nvSpPr>
        <p:spPr bwMode="auto">
          <a:xfrm>
            <a:off x="2051050" y="2997200"/>
            <a:ext cx="1657350" cy="158432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Times New Roman" pitchFamily="18" charset="0"/>
              </a:rPr>
              <a:t>ВОДОПАД</a:t>
            </a:r>
          </a:p>
        </p:txBody>
      </p:sp>
      <p:pic>
        <p:nvPicPr>
          <p:cNvPr id="22558" name="Picture 30" descr="VOPR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42900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31" descr="VOPR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2163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0" name="Picture 32" descr="VOPR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1" name="Picture 33" descr="VOPR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229225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2" name="Picture 34" descr="VOPR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229225"/>
            <a:ext cx="571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22540" grpId="0" animBg="1"/>
      <p:bldP spid="22541" grpId="0" animBg="1"/>
      <p:bldP spid="22542" grpId="0" animBg="1"/>
      <p:bldP spid="22543" grpId="0" animBg="1"/>
      <p:bldP spid="22552" grpId="0" animBg="1"/>
      <p:bldP spid="22553" grpId="0" animBg="1"/>
      <p:bldP spid="22554" grpId="0" animBg="1"/>
      <p:bldP spid="22555" grpId="0" animBg="1"/>
      <p:bldP spid="225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сь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568" y="1412776"/>
            <a:ext cx="8064896" cy="490889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Фрагмент из мультфильма «</a:t>
            </a:r>
            <a:r>
              <a:rPr lang="ru-RU" sz="4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Коська</a:t>
            </a:r>
            <a:r>
              <a:rPr lang="ru-RU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 и родник»</a:t>
            </a:r>
            <a:endParaRPr lang="ru-RU" sz="4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безымянный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clrChange>
              <a:clrFrom>
                <a:srgbClr val="C8C9C4"/>
              </a:clrFrom>
              <a:clrTo>
                <a:srgbClr val="C8C9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9144000" cy="5445125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Какая бывает вода?</a:t>
            </a:r>
            <a:endParaRPr lang="ru-RU" sz="4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9865096" cy="6858000"/>
          </a:xfrm>
        </p:spPr>
      </p:pic>
      <p:pic>
        <p:nvPicPr>
          <p:cNvPr id="4" name="Рисунок 3" descr="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573016"/>
            <a:ext cx="2411760" cy="2664296"/>
          </a:xfrm>
          <a:prstGeom prst="rect">
            <a:avLst/>
          </a:prstGeom>
        </p:spPr>
      </p:pic>
      <p:pic>
        <p:nvPicPr>
          <p:cNvPr id="5" name="Рисунок 4" descr="1249647943_wpapers_ru_1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1068"/>
            <a:ext cx="2592288" cy="1728192"/>
          </a:xfrm>
          <a:prstGeom prst="rect">
            <a:avLst/>
          </a:prstGeom>
        </p:spPr>
      </p:pic>
      <p:pic>
        <p:nvPicPr>
          <p:cNvPr id="7" name="Рисунок 6" descr="2741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5517232"/>
            <a:ext cx="2304256" cy="11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6143636" y="2357430"/>
            <a:ext cx="2071702" cy="1285884"/>
          </a:xfrm>
          <a:prstGeom prst="wave">
            <a:avLst/>
          </a:prstGeom>
          <a:scene3d>
            <a:camera prst="orthographicFront"/>
            <a:lightRig rig="brightRoom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/>
              <a:t>родник</a:t>
            </a:r>
            <a:endParaRPr lang="ru-RU" sz="3600" dirty="0"/>
          </a:p>
        </p:txBody>
      </p:sp>
      <p:sp>
        <p:nvSpPr>
          <p:cNvPr id="3" name="Волна 2"/>
          <p:cNvSpPr/>
          <p:nvPr/>
        </p:nvSpPr>
        <p:spPr>
          <a:xfrm>
            <a:off x="3428992" y="3929066"/>
            <a:ext cx="2071702" cy="1285884"/>
          </a:xfrm>
          <a:prstGeom prst="wave">
            <a:avLst/>
          </a:prstGeom>
          <a:scene3d>
            <a:camera prst="orthographicFront"/>
            <a:lightRig rig="brightRoom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/>
              <a:t>река</a:t>
            </a:r>
            <a:endParaRPr lang="ru-RU" sz="3600" dirty="0"/>
          </a:p>
        </p:txBody>
      </p:sp>
      <p:sp>
        <p:nvSpPr>
          <p:cNvPr id="4" name="Волна 3"/>
          <p:cNvSpPr/>
          <p:nvPr/>
        </p:nvSpPr>
        <p:spPr>
          <a:xfrm>
            <a:off x="3294353" y="1000108"/>
            <a:ext cx="2071702" cy="1285884"/>
          </a:xfrm>
          <a:prstGeom prst="wave">
            <a:avLst/>
          </a:prstGeom>
          <a:scene3d>
            <a:camera prst="orthographicFront"/>
            <a:lightRig rig="brightRoom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err="1"/>
              <a:t>д</a:t>
            </a:r>
            <a:r>
              <a:rPr lang="uk-UA" sz="3200" dirty="0" err="1" smtClean="0"/>
              <a:t>ождь</a:t>
            </a:r>
            <a:r>
              <a:rPr lang="uk-UA" sz="3200" dirty="0" smtClean="0"/>
              <a:t> </a:t>
            </a:r>
            <a:r>
              <a:rPr lang="uk-UA" sz="1400" dirty="0" err="1" smtClean="0"/>
              <a:t>или</a:t>
            </a:r>
            <a:r>
              <a:rPr lang="uk-UA" sz="3200" dirty="0" smtClean="0"/>
              <a:t>    </a:t>
            </a:r>
          </a:p>
          <a:p>
            <a:pPr algn="ctr"/>
            <a:r>
              <a:rPr lang="uk-UA" sz="3200" dirty="0"/>
              <a:t> </a:t>
            </a:r>
            <a:r>
              <a:rPr lang="uk-UA" sz="3200" dirty="0" smtClean="0"/>
              <a:t> </a:t>
            </a:r>
            <a:r>
              <a:rPr lang="uk-UA" sz="3200" dirty="0" err="1" smtClean="0"/>
              <a:t>снег</a:t>
            </a:r>
            <a:endParaRPr lang="ru-RU" sz="3200" dirty="0"/>
          </a:p>
        </p:txBody>
      </p:sp>
      <p:sp>
        <p:nvSpPr>
          <p:cNvPr id="5" name="Волна 4"/>
          <p:cNvSpPr/>
          <p:nvPr/>
        </p:nvSpPr>
        <p:spPr>
          <a:xfrm>
            <a:off x="663828" y="2391413"/>
            <a:ext cx="2071702" cy="1285884"/>
          </a:xfrm>
          <a:prstGeom prst="wave">
            <a:avLst/>
          </a:prstGeom>
          <a:scene3d>
            <a:camera prst="orthographicFront"/>
            <a:lightRig rig="brightRoom" dir="t"/>
          </a:scene3d>
          <a:sp3d prstMaterial="soft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 smtClean="0"/>
              <a:t>облако</a:t>
            </a:r>
            <a:endParaRPr lang="ru-RU" sz="3600" dirty="0"/>
          </a:p>
        </p:txBody>
      </p:sp>
      <p:sp>
        <p:nvSpPr>
          <p:cNvPr id="6" name="Выгнутая вверх стрелка 5"/>
          <p:cNvSpPr/>
          <p:nvPr/>
        </p:nvSpPr>
        <p:spPr>
          <a:xfrm rot="2904433">
            <a:off x="5398609" y="1350739"/>
            <a:ext cx="1351590" cy="7858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13542773">
            <a:off x="1923727" y="4034558"/>
            <a:ext cx="1424329" cy="7858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9372622">
            <a:off x="1791875" y="1566426"/>
            <a:ext cx="1430355" cy="7858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8097895">
            <a:off x="5573768" y="3736613"/>
            <a:ext cx="1397240" cy="785818"/>
          </a:xfrm>
          <a:prstGeom prst="curvedDownArrow">
            <a:avLst>
              <a:gd name="adj1" fmla="val 25000"/>
              <a:gd name="adj2" fmla="val 50000"/>
              <a:gd name="adj3" fmla="val 262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93149"/>
            <a:ext cx="3096344" cy="150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0" y="5589240"/>
            <a:ext cx="9144000" cy="91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ru-RU" altLang="ru-RU" sz="54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Круговорот</a:t>
            </a:r>
            <a: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воды  в  природе </a:t>
            </a:r>
            <a:endParaRPr lang="ru-RU" alt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9698"/>
            <a:ext cx="8352928" cy="100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1481329" y="184945"/>
            <a:ext cx="6282069" cy="91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 «Лесная»</a:t>
            </a:r>
            <a:endParaRPr lang="ru-RU" altLang="ru-RU" sz="5400" dirty="0">
              <a:solidFill>
                <a:srgbClr val="FF0000"/>
              </a:solidFill>
            </a:endParaRPr>
          </a:p>
        </p:txBody>
      </p:sp>
      <p:pic>
        <p:nvPicPr>
          <p:cNvPr id="39942" name="Picture 6" descr="http://stoknews.com/wp-content/uploads/2012/10/%D0%96%D0%B5%D0%BD%D1%89%D0%B8%D0%BD%D0%B0-%D0%BA%D1%80%D0%B8%D0%BA%D0%B0%D0%BC%D0%B8-%D0%BF%D1%80%D0%BE%D0%B3%D0%BD%D0%B0%D0%BB%D0%B0-%D0%B1%D0%BE%D0%BB%D1%8C%D1%88%D0%BE%D0%B3%D0%BE-%D0%BC%D0%B5%D0%B4%D0%B2%D0%B5%D0%B4%D1%8F-%D1%81-%D1%81%D0%BE%D0%B1%D1%81%D1%82%D0%B2%D0%B5%D0%BD%D0%BD%D0%BE%D0%B3%D0%BE-%D0%BA%D1%80%D1%8B%D0%BB%D1%8C%D1%86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481" y="3030079"/>
            <a:ext cx="1156320" cy="87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http://www.allaboutanimals.org.uk/images/250-hedgeho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60" y="4607044"/>
            <a:ext cx="989280" cy="9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Ирина\Рабочий стол\Рисунок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6458" y="2565474"/>
            <a:ext cx="2276327" cy="1584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01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3 -0.00093 L -0.06093 0.15098 C -0.06093 0.21919 0.00851 0.30312 0.06511 0.30312 L 0.19115 0.30312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Рисунок1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2358" y="823831"/>
            <a:ext cx="7127875" cy="604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600075" y="980728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3600" b="1" kern="10" normalizeH="1" dirty="0">
                <a:ln w="381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СТРАНА ЗНАНИЙ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467544" y="6229246"/>
            <a:ext cx="0" cy="576264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467545" y="6008688"/>
            <a:ext cx="8496944" cy="0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8964488" y="6188766"/>
            <a:ext cx="0" cy="657225"/>
          </a:xfrm>
          <a:prstGeom prst="line">
            <a:avLst/>
          </a:prstGeom>
          <a:noFill/>
          <a:ln w="1905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200" dirty="0"/>
          </a:p>
        </p:txBody>
      </p:sp>
      <p:sp>
        <p:nvSpPr>
          <p:cNvPr id="43015" name="Lock"/>
          <p:cNvSpPr>
            <a:spLocks noEditPoints="1" noChangeArrowheads="1"/>
          </p:cNvSpPr>
          <p:nvPr/>
        </p:nvSpPr>
        <p:spPr bwMode="auto">
          <a:xfrm>
            <a:off x="5911447" y="5809354"/>
            <a:ext cx="539750" cy="839786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9606 h 21600"/>
              <a:gd name="T4" fmla="*/ 10800 w 21600"/>
              <a:gd name="T5" fmla="*/ 21600 h 21600"/>
              <a:gd name="T6" fmla="*/ 0 w 21600"/>
              <a:gd name="T7" fmla="*/ 9606 h 21600"/>
              <a:gd name="T8" fmla="*/ 744 w 21600"/>
              <a:gd name="T9" fmla="*/ 9904 h 21600"/>
              <a:gd name="T10" fmla="*/ 21134 w 21600"/>
              <a:gd name="T11" fmla="*/ 1533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1000" dirty="0"/>
          </a:p>
        </p:txBody>
      </p:sp>
      <p:pic>
        <p:nvPicPr>
          <p:cNvPr id="13" name="п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04" y="1986901"/>
            <a:ext cx="4291271" cy="420186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236296" y="3846431"/>
            <a:ext cx="2117898" cy="195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63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79769E-6 L -0.48021 -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25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9 -0.08948 L 0.06059 0.0467 C 0.06059 0.10774 -0.00452 0.18335 -0.05764 0.18335 L -0.1757 0.18335 " pathEditMode="relative" rAng="0" ptsTypes="FfFF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3013" grpId="0" animBg="1"/>
      <p:bldP spid="430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3065" y="208717"/>
            <a:ext cx="880110" cy="716311"/>
          </a:xfrm>
          <a:prstGeom prst="rect">
            <a:avLst/>
          </a:prstGeom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666"/>
            </a:avLst>
          </a:prstGeom>
          <a:solidFill>
            <a:srgbClr val="058FD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379074" y="435611"/>
            <a:ext cx="5960745" cy="6103620"/>
            <a:chOff x="1531620" y="445771"/>
            <a:chExt cx="7947660" cy="6103620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531620" y="445771"/>
              <a:ext cx="7887383" cy="6103620"/>
              <a:chOff x="1531620" y="445771"/>
              <a:chExt cx="7887383" cy="6103620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lasticWrap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2" r="2744" b="1402"/>
              <a:stretch/>
            </p:blipFill>
            <p:spPr>
              <a:xfrm>
                <a:off x="1615142" y="445771"/>
                <a:ext cx="7803861" cy="6103620"/>
              </a:xfrm>
              <a:prstGeom prst="rect">
                <a:avLst/>
              </a:prstGeom>
            </p:spPr>
          </p:pic>
          <p:sp>
            <p:nvSpPr>
              <p:cNvPr id="7" name="Стрелка вправо 6"/>
              <p:cNvSpPr/>
              <p:nvPr/>
            </p:nvSpPr>
            <p:spPr>
              <a:xfrm>
                <a:off x="1531620" y="1337310"/>
                <a:ext cx="422910" cy="388620"/>
              </a:xfrm>
              <a:prstGeom prst="rightArrow">
                <a:avLst/>
              </a:prstGeom>
              <a:solidFill>
                <a:srgbClr val="C00000"/>
              </a:solidFill>
              <a:ln w="28575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" name="Стрелка вправо 4"/>
            <p:cNvSpPr/>
            <p:nvPr/>
          </p:nvSpPr>
          <p:spPr>
            <a:xfrm>
              <a:off x="9056370" y="5215890"/>
              <a:ext cx="422910" cy="388620"/>
            </a:xfrm>
            <a:prstGeom prst="rightArrow">
              <a:avLst/>
            </a:prstGeom>
            <a:solidFill>
              <a:srgbClr val="C00000"/>
            </a:solidFill>
            <a:ln w="285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235" y="562046"/>
            <a:ext cx="1094423" cy="89073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2350" y="383607"/>
            <a:ext cx="1094423" cy="890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80" y="104846"/>
            <a:ext cx="1149155" cy="9352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5190" y="105846"/>
            <a:ext cx="880110" cy="7163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82" y="4982244"/>
            <a:ext cx="573003" cy="7640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09" y="3152211"/>
            <a:ext cx="545433" cy="1028699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101944" y="2480311"/>
            <a:ext cx="2594312" cy="1523272"/>
          </a:xfrm>
          <a:prstGeom prst="roundRect">
            <a:avLst/>
          </a:prstGeom>
          <a:solidFill>
            <a:srgbClr val="B1D0E6"/>
          </a:solidFill>
          <a:ln>
            <a:solidFill>
              <a:srgbClr val="3B75A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потому что есть круговорот воды 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в природе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1944" y="4213660"/>
            <a:ext cx="2270554" cy="1062675"/>
          </a:xfrm>
          <a:prstGeom prst="roundRect">
            <a:avLst/>
          </a:prstGeom>
          <a:solidFill>
            <a:srgbClr val="B1D0E6"/>
          </a:solidFill>
          <a:ln>
            <a:solidFill>
              <a:srgbClr val="3B75A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потому что её очень много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1944" y="5449342"/>
            <a:ext cx="2270554" cy="1062675"/>
          </a:xfrm>
          <a:prstGeom prst="roundRect">
            <a:avLst/>
          </a:prstGeom>
          <a:solidFill>
            <a:srgbClr val="B1D0E6"/>
          </a:solidFill>
          <a:ln>
            <a:solidFill>
              <a:srgbClr val="3B75A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потому что её всё время подливают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40" y="4813575"/>
            <a:ext cx="545433" cy="1028699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804049" y="194310"/>
            <a:ext cx="2237423" cy="2286000"/>
          </a:xfrm>
          <a:prstGeom prst="roundRect">
            <a:avLst/>
          </a:prstGeom>
          <a:solidFill>
            <a:srgbClr val="B1D0E6"/>
          </a:solidFill>
          <a:ln>
            <a:solidFill>
              <a:srgbClr val="3B75A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Почему в реках вода никогда не кончается?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667" y="435430"/>
            <a:ext cx="5660050" cy="6224274"/>
          </a:xfrm>
          <a:prstGeom prst="rect">
            <a:avLst/>
          </a:prstGeom>
          <a:effectLst>
            <a:softEdge rad="1206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6156176" y="120847"/>
            <a:ext cx="2999961" cy="2286000"/>
          </a:xfrm>
          <a:prstGeom prst="roundRect">
            <a:avLst/>
          </a:prstGeom>
          <a:solidFill>
            <a:srgbClr val="B1D0E6"/>
          </a:solidFill>
          <a:ln>
            <a:solidFill>
              <a:srgbClr val="3B75A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– это жизнь!</a:t>
            </a:r>
            <a:endParaRPr lang="ru-RU" sz="4400" b="1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796136" y="131345"/>
            <a:ext cx="3347864" cy="2286000"/>
          </a:xfrm>
          <a:prstGeom prst="roundRect">
            <a:avLst/>
          </a:prstGeom>
          <a:solidFill>
            <a:srgbClr val="B1D0E6"/>
          </a:solidFill>
          <a:ln>
            <a:solidFill>
              <a:srgbClr val="3B75AA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Берегите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воду!</a:t>
            </a:r>
            <a:endParaRPr lang="ru-RU" sz="4400" b="1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Умножение 26">
            <a:hlinkClick r:id="" action="ppaction://hlinkshowjump?jump=endshow"/>
          </p:cNvPr>
          <p:cNvSpPr/>
          <p:nvPr/>
        </p:nvSpPr>
        <p:spPr>
          <a:xfrm>
            <a:off x="8604274" y="6206490"/>
            <a:ext cx="437198" cy="548640"/>
          </a:xfrm>
          <a:prstGeom prst="mathMultiply">
            <a:avLst/>
          </a:prstGeom>
          <a:solidFill>
            <a:srgbClr val="C00000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667E-6 2.96296E-6 L 0.00104 0.24514 L 0.00104 0.24514 " pathEditMode="relative" ptsTypes="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232 L 0.02031 -0.0669 C 0.02487 -0.08241 0.03125 -0.09074 0.03763 -0.09028 C 0.04492 -0.08958 0.05039 -0.08009 0.0539 -0.06366 L 0.07135 0.00903 " pathEditMode="relative" rAng="16380000" ptsTypes="AAAAA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905000"/>
            <a:ext cx="3886200" cy="9906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6000" dirty="0" smtClean="0"/>
              <a:t>З   л   т о й -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6000" dirty="0" smtClean="0"/>
              <a:t>				</a:t>
            </a:r>
          </a:p>
        </p:txBody>
      </p:sp>
      <p:pic>
        <p:nvPicPr>
          <p:cNvPr id="15363" name="Picture 4" descr="0_55dbe_ad83a750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688"/>
            <a:ext cx="47244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Line 5"/>
          <p:cNvSpPr>
            <a:spLocks noChangeShapeType="1"/>
          </p:cNvSpPr>
          <p:nvPr/>
        </p:nvSpPr>
        <p:spPr bwMode="auto">
          <a:xfrm flipV="1">
            <a:off x="2479128" y="2400300"/>
            <a:ext cx="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0" name="Line 11"/>
          <p:cNvSpPr>
            <a:spLocks noChangeShapeType="1"/>
          </p:cNvSpPr>
          <p:nvPr/>
        </p:nvSpPr>
        <p:spPr bwMode="auto">
          <a:xfrm flipH="1">
            <a:off x="3923928" y="1618593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1" name="Line 12"/>
          <p:cNvSpPr>
            <a:spLocks noChangeShapeType="1"/>
          </p:cNvSpPr>
          <p:nvPr/>
        </p:nvSpPr>
        <p:spPr bwMode="auto">
          <a:xfrm flipH="1">
            <a:off x="7422931" y="3816568"/>
            <a:ext cx="76200" cy="8276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2" name="Line 13"/>
          <p:cNvSpPr>
            <a:spLocks noChangeShapeType="1"/>
          </p:cNvSpPr>
          <p:nvPr/>
        </p:nvSpPr>
        <p:spPr bwMode="auto">
          <a:xfrm flipH="1">
            <a:off x="6400800" y="1770993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3" name="Freeform 15"/>
          <p:cNvSpPr>
            <a:spLocks/>
          </p:cNvSpPr>
          <p:nvPr/>
        </p:nvSpPr>
        <p:spPr bwMode="auto">
          <a:xfrm>
            <a:off x="5753100" y="1660636"/>
            <a:ext cx="1905000" cy="3810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4" name="Freeform 16"/>
          <p:cNvSpPr>
            <a:spLocks/>
          </p:cNvSpPr>
          <p:nvPr/>
        </p:nvSpPr>
        <p:spPr bwMode="auto">
          <a:xfrm>
            <a:off x="6096000" y="3619500"/>
            <a:ext cx="1752600" cy="2286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75" name="Freeform 17"/>
          <p:cNvSpPr>
            <a:spLocks/>
          </p:cNvSpPr>
          <p:nvPr/>
        </p:nvSpPr>
        <p:spPr bwMode="auto">
          <a:xfrm>
            <a:off x="2223029" y="1685268"/>
            <a:ext cx="1303100" cy="17145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220072" y="3733800"/>
            <a:ext cx="365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6000" kern="0" dirty="0">
                <a:latin typeface="+mn-lt"/>
                <a:cs typeface="+mn-cs"/>
              </a:rPr>
              <a:t>позолота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733373" y="1851136"/>
            <a:ext cx="2895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6000" kern="0" dirty="0">
                <a:latin typeface="+mn-lt"/>
                <a:cs typeface="+mn-cs"/>
              </a:rPr>
              <a:t>золото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264980" y="1629104"/>
            <a:ext cx="76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6000" kern="0" dirty="0">
                <a:solidFill>
                  <a:srgbClr val="FF0000"/>
                </a:solidFill>
                <a:latin typeface="+mn-lt"/>
                <a:cs typeface="+mn-cs"/>
              </a:rPr>
              <a:t>о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950779" y="1665891"/>
            <a:ext cx="762000" cy="95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6000" kern="0" dirty="0">
                <a:solidFill>
                  <a:srgbClr val="FF0000"/>
                </a:solidFill>
                <a:latin typeface="+mn-lt"/>
                <a:cs typeface="+mn-cs"/>
              </a:rPr>
              <a:t>о</a:t>
            </a: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6218846" y="2555670"/>
            <a:ext cx="18195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flipV="1">
            <a:off x="6218846" y="2631871"/>
            <a:ext cx="18195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flipV="1">
            <a:off x="7331954" y="4365104"/>
            <a:ext cx="18195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7331954" y="4437112"/>
            <a:ext cx="18195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5364" grpId="0" animBg="1"/>
      <p:bldP spid="15370" grpId="0" animBg="1"/>
      <p:bldP spid="15371" grpId="0" animBg="1"/>
      <p:bldP spid="15372" grpId="0" animBg="1"/>
      <p:bldP spid="15373" grpId="0" animBg="1"/>
      <p:bldP spid="15374" grpId="0" animBg="1"/>
      <p:bldP spid="15375" grpId="0" animBg="1"/>
      <p:bldP spid="18" grpId="0" build="p"/>
      <p:bldP spid="19" grpId="0" build="p"/>
      <p:bldP spid="20" grpId="0" build="p"/>
      <p:bldP spid="22" grpId="0" build="p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YandexDisk\Мои Яндекс.Картинки\103215267_large_content_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58" y="1601416"/>
            <a:ext cx="705016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YandexDisk\Мои Яндекс.Картинки\5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0" y="23529"/>
            <a:ext cx="392335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4" descr="http://arstyle.org/uploads/posts/2010-07/1278134230_1263974281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527075"/>
            <a:ext cx="1299021" cy="144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957442" y="1632027"/>
            <a:ext cx="6231182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ru-RU" altLang="ru-RU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Город  «Умники </a:t>
            </a:r>
            <a:r>
              <a:rPr lang="ru-RU" altLang="ru-RU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32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Умницы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32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96336" y="4216524"/>
            <a:ext cx="1368152" cy="115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60648"/>
            <a:ext cx="323850" cy="314325"/>
          </a:xfrm>
          <a:prstGeom prst="rect">
            <a:avLst/>
          </a:prstGeom>
          <a:noFill/>
        </p:spPr>
      </p:pic>
      <p:pic>
        <p:nvPicPr>
          <p:cNvPr id="10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2060" y="103485"/>
            <a:ext cx="323850" cy="314325"/>
          </a:xfrm>
          <a:prstGeom prst="rect">
            <a:avLst/>
          </a:prstGeom>
          <a:noFill/>
        </p:spPr>
      </p:pic>
      <p:pic>
        <p:nvPicPr>
          <p:cNvPr id="11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0135" y="2293540"/>
            <a:ext cx="323850" cy="314325"/>
          </a:xfrm>
          <a:prstGeom prst="rect">
            <a:avLst/>
          </a:prstGeom>
          <a:noFill/>
        </p:spPr>
      </p:pic>
      <p:pic>
        <p:nvPicPr>
          <p:cNvPr id="12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2291511"/>
            <a:ext cx="323850" cy="314325"/>
          </a:xfrm>
          <a:prstGeom prst="rect">
            <a:avLst/>
          </a:prstGeom>
          <a:noFill/>
        </p:spPr>
      </p:pic>
      <p:pic>
        <p:nvPicPr>
          <p:cNvPr id="13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48150" y="417810"/>
            <a:ext cx="323850" cy="314325"/>
          </a:xfrm>
          <a:prstGeom prst="rect">
            <a:avLst/>
          </a:prstGeom>
          <a:noFill/>
        </p:spPr>
      </p:pic>
      <p:pic>
        <p:nvPicPr>
          <p:cNvPr id="14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0307" y="2488610"/>
            <a:ext cx="323850" cy="314325"/>
          </a:xfrm>
          <a:prstGeom prst="rect">
            <a:avLst/>
          </a:prstGeom>
          <a:noFill/>
        </p:spPr>
      </p:pic>
      <p:pic>
        <p:nvPicPr>
          <p:cNvPr id="15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8487" y="1090502"/>
            <a:ext cx="323850" cy="314325"/>
          </a:xfrm>
          <a:prstGeom prst="rect">
            <a:avLst/>
          </a:prstGeom>
          <a:noFill/>
        </p:spPr>
      </p:pic>
      <p:pic>
        <p:nvPicPr>
          <p:cNvPr id="16" name="Picture 11" descr="fdeb16659c4484d11187cd40b23b3b3b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4414" y="1170459"/>
            <a:ext cx="323850" cy="314325"/>
          </a:xfrm>
          <a:prstGeom prst="rect">
            <a:avLst/>
          </a:prstGeom>
          <a:noFill/>
        </p:spPr>
      </p:pic>
      <p:pic>
        <p:nvPicPr>
          <p:cNvPr id="17" name="Picture 2" descr="C:\Documents and Settings\Ирина\Рабочий стол\Рисунок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1237" y="2802935"/>
            <a:ext cx="2276327" cy="1584177"/>
          </a:xfrm>
          <a:prstGeom prst="rect">
            <a:avLst/>
          </a:prstGeom>
          <a:noFill/>
        </p:spPr>
      </p:pic>
      <p:pic>
        <p:nvPicPr>
          <p:cNvPr id="18" name="Picture 2" descr="C:\Documents and Settings\Ирина\Рабочий стол\Рисунок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993287" y="2663259"/>
            <a:ext cx="1221740" cy="931764"/>
          </a:xfrm>
          <a:prstGeom prst="rect">
            <a:avLst/>
          </a:prstGeom>
          <a:noFill/>
        </p:spPr>
      </p:pic>
      <p:pic>
        <p:nvPicPr>
          <p:cNvPr id="19" name="Picture 4" descr="0_60914_6dd77512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0" y="4387112"/>
            <a:ext cx="1440851" cy="228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Users\admin\Desktop\урок 22 ноября\02984730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858" y="-196763"/>
            <a:ext cx="1161257" cy="16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9 -0.08948 L 0.06059 0.0467 C 0.06059 0.10774 -0.00452 0.18335 -0.05764 0.18335 L -0.1757 0.18335 " pathEditMode="relative" rAng="0" ptsTypes="FfFF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13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3 -0.00093 L -0.06093 0.15098 C -0.06093 0.21919 0.00851 0.30312 0.06511 0.30312 L 0.19115 0.30312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5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93 -0.00093 L -0.06093 0.15098 C -0.06093 0.21919 0.00851 0.30312 0.06511 0.30312 L 0.19115 0.30312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51520" y="85671"/>
            <a:ext cx="61206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3600" dirty="0">
                <a:solidFill>
                  <a:srgbClr val="16D6E0"/>
                </a:solidFill>
              </a:rPr>
              <a:t>Теперь ты умеешь решать</a:t>
            </a:r>
          </a:p>
          <a:p>
            <a:r>
              <a:rPr lang="ru-RU" altLang="ru-RU" sz="3600" dirty="0">
                <a:solidFill>
                  <a:srgbClr val="16D6E0"/>
                </a:solidFill>
              </a:rPr>
              <a:t> орфографические задачи</a:t>
            </a:r>
          </a:p>
          <a:p>
            <a:r>
              <a:rPr lang="ru-RU" altLang="ru-RU" sz="3600" dirty="0">
                <a:solidFill>
                  <a:srgbClr val="16D6E0"/>
                </a:solidFill>
              </a:rPr>
              <a:t> в корне слова!</a:t>
            </a:r>
          </a:p>
        </p:txBody>
      </p:sp>
      <p:pic>
        <p:nvPicPr>
          <p:cNvPr id="3" name="Picture 2" descr="C:\Documents and Settings\Администратор\Рабочий стол\Вода\1297446728_1297366558_i-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512" y="2276872"/>
            <a:ext cx="8032976" cy="447085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759753" y="4162407"/>
            <a:ext cx="7643866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contourW="12700">
              <a:contourClr>
                <a:schemeClr val="accent3">
                  <a:lumMod val="75000"/>
                </a:schemeClr>
              </a:contourClr>
            </a:sp3d>
          </a:bodyPr>
          <a:lstStyle/>
          <a:p>
            <a:r>
              <a:rPr lang="uk-UA" sz="5400" b="1" dirty="0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Вода – велика я </a:t>
            </a:r>
            <a:r>
              <a:rPr lang="uk-UA" sz="5400" b="1" dirty="0" err="1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путешественница</a:t>
            </a:r>
            <a:r>
              <a:rPr lang="uk-UA" sz="5400" b="1" dirty="0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uk-UA" sz="5400" b="1" dirty="0" err="1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Она</a:t>
            </a:r>
            <a:r>
              <a:rPr lang="uk-UA" sz="5400" b="1" dirty="0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5400" b="1" dirty="0" err="1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никогда</a:t>
            </a:r>
            <a:r>
              <a:rPr lang="uk-UA" sz="5400" b="1" dirty="0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 не </a:t>
            </a:r>
            <a:r>
              <a:rPr lang="uk-UA" sz="5400" b="1" dirty="0" err="1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rgbClr val="C00000">
                      <a:alpha val="32000"/>
                    </a:srgbClr>
                  </a:outerShdw>
                </a:effectLst>
                <a:latin typeface="Monotype Corsiva" pitchFamily="66" charset="0"/>
              </a:rPr>
              <a:t>останавливается</a:t>
            </a:r>
            <a:endParaRPr lang="ru-RU" sz="5400" b="1" dirty="0">
              <a:solidFill>
                <a:srgbClr val="FFC000"/>
              </a:solidFill>
              <a:effectLst>
                <a:outerShdw blurRad="60007" dist="310007" dir="7680000" sy="30000" kx="1300200" algn="ctr" rotWithShape="0">
                  <a:srgbClr val="C00000">
                    <a:alpha val="32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5ECCC6-0CEC-4A69-AD5F-3A52BF37805C}" type="datetime1">
              <a:rPr lang="ru-RU" smtClean="0"/>
              <a:pPr>
                <a:defRPr/>
              </a:pPr>
              <a:t>04.03.2018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58E261A-0069-450A-896A-F4A1662E090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5122" name="Picture 2" descr="http://www.metod-kopilka.ru/images/doc/44/38855/13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" y="146478"/>
            <a:ext cx="8928992" cy="659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836712"/>
            <a:ext cx="8991600" cy="16016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6000" b="1" dirty="0" smtClean="0"/>
              <a:t>	</a:t>
            </a:r>
            <a:r>
              <a:rPr lang="ru-RU" sz="3600" b="1" dirty="0" smtClean="0">
                <a:solidFill>
                  <a:srgbClr val="FF00FF"/>
                </a:solidFill>
              </a:rPr>
              <a:t>Под корнями старой сосны была нора ежика.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2590800"/>
            <a:ext cx="533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4800" dirty="0">
                <a:solidFill>
                  <a:srgbClr val="0000FF"/>
                </a:solidFill>
              </a:rPr>
              <a:t>корнями - корень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28600" y="3581400"/>
            <a:ext cx="533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4800" dirty="0">
                <a:solidFill>
                  <a:srgbClr val="0AA67D"/>
                </a:solidFill>
              </a:rPr>
              <a:t>сосны - сосны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04800" y="4495800"/>
            <a:ext cx="533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4800" dirty="0">
                <a:solidFill>
                  <a:srgbClr val="663300"/>
                </a:solidFill>
              </a:rPr>
              <a:t>нора - норы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1828800" y="24384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H="1">
            <a:off x="3733800" y="24384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H="1">
            <a:off x="1905000" y="34290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H="1">
            <a:off x="3124200" y="35052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H="1">
            <a:off x="1600200" y="43434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H="1">
            <a:off x="2819400" y="43434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 flipV="1">
            <a:off x="533400" y="3352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 flipV="1">
            <a:off x="3505200" y="3352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 flipV="1">
            <a:off x="3505200" y="34290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685800" y="43434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V="1">
            <a:off x="2895600" y="42672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 flipV="1">
            <a:off x="2895600" y="43434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3" name="Line 21"/>
          <p:cNvSpPr>
            <a:spLocks noChangeShapeType="1"/>
          </p:cNvSpPr>
          <p:nvPr/>
        </p:nvSpPr>
        <p:spPr bwMode="auto">
          <a:xfrm flipV="1">
            <a:off x="685800" y="5257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V="1">
            <a:off x="2590800" y="5257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 flipV="1">
            <a:off x="2590800" y="53340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9" name="Freeform 27"/>
          <p:cNvSpPr>
            <a:spLocks/>
          </p:cNvSpPr>
          <p:nvPr/>
        </p:nvSpPr>
        <p:spPr bwMode="auto">
          <a:xfrm>
            <a:off x="152400" y="2438400"/>
            <a:ext cx="1524000" cy="4572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0" name="Freeform 28"/>
          <p:cNvSpPr>
            <a:spLocks/>
          </p:cNvSpPr>
          <p:nvPr/>
        </p:nvSpPr>
        <p:spPr bwMode="auto">
          <a:xfrm>
            <a:off x="3276600" y="2438400"/>
            <a:ext cx="1524000" cy="4572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1" name="Freeform 29"/>
          <p:cNvSpPr>
            <a:spLocks/>
          </p:cNvSpPr>
          <p:nvPr/>
        </p:nvSpPr>
        <p:spPr bwMode="auto">
          <a:xfrm>
            <a:off x="457200" y="3429000"/>
            <a:ext cx="1219200" cy="4572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2" name="Freeform 30"/>
          <p:cNvSpPr>
            <a:spLocks/>
          </p:cNvSpPr>
          <p:nvPr/>
        </p:nvSpPr>
        <p:spPr bwMode="auto">
          <a:xfrm>
            <a:off x="2514600" y="3429000"/>
            <a:ext cx="1447800" cy="4572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3" name="Freeform 31"/>
          <p:cNvSpPr>
            <a:spLocks/>
          </p:cNvSpPr>
          <p:nvPr/>
        </p:nvSpPr>
        <p:spPr bwMode="auto">
          <a:xfrm>
            <a:off x="304800" y="4419600"/>
            <a:ext cx="1066800" cy="3048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4" name="Freeform 32"/>
          <p:cNvSpPr>
            <a:spLocks/>
          </p:cNvSpPr>
          <p:nvPr/>
        </p:nvSpPr>
        <p:spPr bwMode="auto">
          <a:xfrm>
            <a:off x="2209800" y="4419600"/>
            <a:ext cx="1066800" cy="3048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16632"/>
            <a:ext cx="8229600" cy="114300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16D6E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Давай поиграем!</a:t>
            </a:r>
            <a:endParaRPr lang="ru-RU" sz="4800" b="1" dirty="0">
              <a:solidFill>
                <a:srgbClr val="16D6E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7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8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  <p:bldP spid="18438" grpId="0"/>
      <p:bldP spid="18440" grpId="0" animBg="1"/>
      <p:bldP spid="18441" grpId="0" animBg="1"/>
      <p:bldP spid="18442" grpId="0" animBg="1"/>
      <p:bldP spid="18443" grpId="0" animBg="1"/>
      <p:bldP spid="18444" grpId="0" animBg="1"/>
      <p:bldP spid="18445" grpId="0" animBg="1"/>
      <p:bldP spid="18447" grpId="0" animBg="1"/>
      <p:bldP spid="18448" grpId="0" animBg="1"/>
      <p:bldP spid="18449" grpId="0" animBg="1"/>
      <p:bldP spid="18450" grpId="0" animBg="1"/>
      <p:bldP spid="18451" grpId="0" animBg="1"/>
      <p:bldP spid="18452" grpId="0" animBg="1"/>
      <p:bldP spid="18453" grpId="0" animBg="1"/>
      <p:bldP spid="18454" grpId="0" animBg="1"/>
      <p:bldP spid="18455" grpId="0" animBg="1"/>
      <p:bldP spid="18459" grpId="0" animBg="1"/>
      <p:bldP spid="18460" grpId="0" animBg="1"/>
      <p:bldP spid="18461" grpId="0" animBg="1"/>
      <p:bldP spid="18462" grpId="0" animBg="1"/>
      <p:bldP spid="18463" grpId="0" animBg="1"/>
      <p:bldP spid="184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839200" cy="2286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6000" dirty="0" smtClean="0"/>
              <a:t>	</a:t>
            </a:r>
            <a:r>
              <a:rPr lang="ru-RU" sz="6600" b="1" dirty="0" err="1" smtClean="0">
                <a:solidFill>
                  <a:srgbClr val="FF00FF"/>
                </a:solidFill>
              </a:rPr>
              <a:t>Халодный</a:t>
            </a:r>
            <a:r>
              <a:rPr lang="ru-RU" sz="6600" b="1" dirty="0" smtClean="0">
                <a:solidFill>
                  <a:srgbClr val="FF00FF"/>
                </a:solidFill>
              </a:rPr>
              <a:t> ручеек разбудил зверька.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581400"/>
            <a:ext cx="883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6000" dirty="0"/>
              <a:t>	</a:t>
            </a:r>
            <a:r>
              <a:rPr lang="ru-RU" sz="5400" dirty="0">
                <a:solidFill>
                  <a:srgbClr val="0000FF"/>
                </a:solidFill>
              </a:rPr>
              <a:t>холодный - холод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762000" y="4495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4572000" y="44958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4572000" y="4572000"/>
            <a:ext cx="45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1828800" y="35052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>
            <a:off x="4800600" y="3505200"/>
            <a:ext cx="152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381000" y="3352800"/>
            <a:ext cx="1981200" cy="4572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4191000" y="3429000"/>
            <a:ext cx="1981200" cy="457200"/>
          </a:xfrm>
          <a:custGeom>
            <a:avLst/>
            <a:gdLst>
              <a:gd name="T0" fmla="*/ 0 w 1584"/>
              <a:gd name="T1" fmla="*/ 2147483647 h 440"/>
              <a:gd name="T2" fmla="*/ 2147483647 w 1584"/>
              <a:gd name="T3" fmla="*/ 2147483647 h 440"/>
              <a:gd name="T4" fmla="*/ 2147483647 w 1584"/>
              <a:gd name="T5" fmla="*/ 2147483647 h 440"/>
              <a:gd name="T6" fmla="*/ 2147483647 w 1584"/>
              <a:gd name="T7" fmla="*/ 2147483647 h 440"/>
              <a:gd name="T8" fmla="*/ 0 60000 65536"/>
              <a:gd name="T9" fmla="*/ 0 60000 65536"/>
              <a:gd name="T10" fmla="*/ 0 60000 65536"/>
              <a:gd name="T11" fmla="*/ 0 60000 65536"/>
              <a:gd name="T12" fmla="*/ 0 w 1584"/>
              <a:gd name="T13" fmla="*/ 0 h 440"/>
              <a:gd name="T14" fmla="*/ 1584 w 1584"/>
              <a:gd name="T15" fmla="*/ 440 h 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4" h="440">
                <a:moveTo>
                  <a:pt x="0" y="440"/>
                </a:moveTo>
                <a:cubicBezTo>
                  <a:pt x="96" y="304"/>
                  <a:pt x="192" y="168"/>
                  <a:pt x="384" y="104"/>
                </a:cubicBezTo>
                <a:cubicBezTo>
                  <a:pt x="576" y="40"/>
                  <a:pt x="952" y="0"/>
                  <a:pt x="1152" y="56"/>
                </a:cubicBezTo>
                <a:cubicBezTo>
                  <a:pt x="1352" y="112"/>
                  <a:pt x="1468" y="276"/>
                  <a:pt x="1584" y="4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2" name="берт_кемпферт___путники_в_ноч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9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81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460" grpId="0"/>
      <p:bldP spid="19461" grpId="0" animBg="1"/>
      <p:bldP spid="19462" grpId="0" animBg="1"/>
      <p:bldP spid="19463" grpId="0" animBg="1"/>
      <p:bldP spid="19464" grpId="0" animBg="1"/>
      <p:bldP spid="19465" grpId="0" animBg="1"/>
      <p:bldP spid="19466" grpId="0" animBg="1"/>
      <p:bldP spid="194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928688" y="1357313"/>
            <a:ext cx="200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_жата,</a:t>
            </a: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3143250" y="1357313"/>
            <a:ext cx="2482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в  лчата,</a:t>
            </a: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4357688" y="4500563"/>
            <a:ext cx="2136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л  сята.</a:t>
            </a:r>
          </a:p>
        </p:txBody>
      </p:sp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928688" y="2928938"/>
            <a:ext cx="24463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з  йчата,</a:t>
            </a:r>
          </a:p>
        </p:txBody>
      </p:sp>
      <p:sp>
        <p:nvSpPr>
          <p:cNvPr id="17414" name="Прямоугольник 5"/>
          <p:cNvSpPr>
            <a:spLocks noChangeArrowheads="1"/>
          </p:cNvSpPr>
          <p:nvPr/>
        </p:nvSpPr>
        <p:spPr bwMode="auto">
          <a:xfrm>
            <a:off x="3714750" y="2928938"/>
            <a:ext cx="2597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зв  рята, </a:t>
            </a:r>
          </a:p>
        </p:txBody>
      </p:sp>
      <p:sp>
        <p:nvSpPr>
          <p:cNvPr id="17415" name="Прямоугольник 6"/>
          <p:cNvSpPr>
            <a:spLocks noChangeArrowheads="1"/>
          </p:cNvSpPr>
          <p:nvPr/>
        </p:nvSpPr>
        <p:spPr bwMode="auto">
          <a:xfrm>
            <a:off x="6286500" y="2928938"/>
            <a:ext cx="1976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кр  ты,</a:t>
            </a:r>
          </a:p>
        </p:txBody>
      </p:sp>
      <p:sp>
        <p:nvSpPr>
          <p:cNvPr id="17416" name="Прямоугольник 7"/>
          <p:cNvSpPr>
            <a:spLocks noChangeArrowheads="1"/>
          </p:cNvSpPr>
          <p:nvPr/>
        </p:nvSpPr>
        <p:spPr bwMode="auto">
          <a:xfrm>
            <a:off x="857250" y="4500563"/>
            <a:ext cx="3317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м  дв  жата,</a:t>
            </a:r>
          </a:p>
        </p:txBody>
      </p:sp>
      <p:sp>
        <p:nvSpPr>
          <p:cNvPr id="17417" name="Прямоугольник 8"/>
          <p:cNvSpPr>
            <a:spLocks noChangeArrowheads="1"/>
          </p:cNvSpPr>
          <p:nvPr/>
        </p:nvSpPr>
        <p:spPr bwMode="auto">
          <a:xfrm>
            <a:off x="5715000" y="1357313"/>
            <a:ext cx="2198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Verdana" pitchFamily="34" charset="0"/>
              </a:rPr>
              <a:t>с  рока,</a:t>
            </a:r>
          </a:p>
        </p:txBody>
      </p:sp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8" b="15118"/>
          <a:stretch>
            <a:fillRect/>
          </a:stretch>
        </p:blipFill>
        <p:spPr bwMode="auto">
          <a:xfrm rot="618377">
            <a:off x="6946900" y="4108450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857250" y="85725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28750" y="85725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43250" y="85725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14750" y="85725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о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57875" y="928688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29375" y="928688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о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00125" y="2428875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71625" y="2428875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о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000500" y="2428875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72000" y="2428875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643688" y="2428875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15188" y="2428875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о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1563" y="400050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63" y="400050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500563" y="400050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е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72063" y="4000500"/>
            <a:ext cx="42862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B0F0"/>
                </a:solidFill>
              </a:rPr>
              <a:t>и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28688" y="1357313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е</a:t>
            </a: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429000" y="1357313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о</a:t>
            </a:r>
            <a:endParaRPr lang="ru-RU" sz="3600" b="1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6000750" y="1357313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</a:rPr>
              <a:t>о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1214438" y="2928938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</a:rPr>
              <a:t>а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286250" y="2928938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е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929438" y="2928938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о</a:t>
            </a:r>
            <a:endParaRPr lang="ru-RU" sz="3600" b="1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1214438" y="4500563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е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2143125" y="4500563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е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714875" y="4500563"/>
            <a:ext cx="42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3600" b="1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и</a:t>
            </a:r>
            <a:endParaRPr lang="ru-RU" sz="3600" b="1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7643813" y="6000750"/>
            <a:ext cx="785812" cy="357188"/>
          </a:xfrm>
          <a:prstGeom prst="actionButtonForwardNext">
            <a:avLst/>
          </a:prstGeom>
          <a:solidFill>
            <a:srgbClr val="FF6600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42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EA2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7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0" y="411163"/>
            <a:ext cx="9917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3600">
                <a:solidFill>
                  <a:srgbClr val="000000"/>
                </a:solidFill>
              </a:rPr>
              <a:t>От значения слова – к правильной букве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403350" y="2205038"/>
            <a:ext cx="2087563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chemeClr val="folHlink"/>
                </a:solidFill>
              </a:rPr>
              <a:t>с . лонка</a:t>
            </a:r>
          </a:p>
          <a:p>
            <a:endParaRPr lang="ru-RU" altLang="ru-RU" sz="2800">
              <a:solidFill>
                <a:schemeClr val="folHlink"/>
              </a:solidFill>
            </a:endParaRPr>
          </a:p>
          <a:p>
            <a:r>
              <a:rPr lang="ru-RU" altLang="ru-RU" sz="2800">
                <a:solidFill>
                  <a:schemeClr val="folHlink"/>
                </a:solidFill>
              </a:rPr>
              <a:t>хл . пушка</a:t>
            </a:r>
          </a:p>
          <a:p>
            <a:endParaRPr lang="ru-RU" altLang="ru-RU" sz="2800">
              <a:solidFill>
                <a:schemeClr val="folHlink"/>
              </a:solidFill>
            </a:endParaRPr>
          </a:p>
          <a:p>
            <a:r>
              <a:rPr lang="ru-RU" altLang="ru-RU" sz="2800">
                <a:solidFill>
                  <a:schemeClr val="folHlink"/>
                </a:solidFill>
              </a:rPr>
              <a:t>л . нейка</a:t>
            </a:r>
          </a:p>
          <a:p>
            <a:endParaRPr lang="ru-RU" altLang="ru-RU" sz="2800">
              <a:solidFill>
                <a:schemeClr val="folHlink"/>
              </a:solidFill>
            </a:endParaRPr>
          </a:p>
          <a:p>
            <a:r>
              <a:rPr lang="ru-RU" altLang="ru-RU" sz="2800">
                <a:solidFill>
                  <a:schemeClr val="folHlink"/>
                </a:solidFill>
              </a:rPr>
              <a:t>в . ренье</a:t>
            </a:r>
          </a:p>
          <a:p>
            <a:endParaRPr lang="ru-RU" altLang="ru-RU" sz="2800">
              <a:solidFill>
                <a:schemeClr val="folHlink"/>
              </a:solidFill>
            </a:endParaRPr>
          </a:p>
          <a:p>
            <a:r>
              <a:rPr lang="ru-RU" altLang="ru-RU" sz="2800">
                <a:solidFill>
                  <a:schemeClr val="folHlink"/>
                </a:solidFill>
              </a:rPr>
              <a:t>хр . брец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671638" y="2205038"/>
            <a:ext cx="377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о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492500" y="2205038"/>
            <a:ext cx="915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соль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887538" y="3068638"/>
            <a:ext cx="3778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о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543300" y="3028950"/>
            <a:ext cx="1482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хлопать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1692275" y="3933825"/>
            <a:ext cx="43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и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471863" y="3933825"/>
            <a:ext cx="116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линия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671638" y="4757738"/>
            <a:ext cx="37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3471863" y="4757738"/>
            <a:ext cx="11207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варит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1887538" y="5661025"/>
            <a:ext cx="37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3471863" y="5661025"/>
            <a:ext cx="1582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храбрый</a:t>
            </a:r>
          </a:p>
        </p:txBody>
      </p:sp>
      <p:sp>
        <p:nvSpPr>
          <p:cNvPr id="7182" name="Text Box 18"/>
          <p:cNvSpPr txBox="1">
            <a:spLocks noChangeArrowheads="1"/>
          </p:cNvSpPr>
          <p:nvPr/>
        </p:nvSpPr>
        <p:spPr bwMode="auto">
          <a:xfrm>
            <a:off x="1000125" y="1214438"/>
            <a:ext cx="745013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1800">
                <a:solidFill>
                  <a:schemeClr val="folHlink"/>
                </a:solidFill>
              </a:rPr>
              <a:t>ЧТОБЫ ПОДОБРАТЬ ПРОВЕРОЧНОЕ СЛОВО, МОЖНО ПОПРОБОВАТЬ</a:t>
            </a:r>
          </a:p>
          <a:p>
            <a:endParaRPr lang="ru-RU" altLang="ru-RU" sz="1800">
              <a:solidFill>
                <a:schemeClr val="folHlink"/>
              </a:solidFill>
            </a:endParaRPr>
          </a:p>
          <a:p>
            <a:r>
              <a:rPr lang="ru-RU" altLang="ru-RU" sz="1800">
                <a:solidFill>
                  <a:schemeClr val="folHlink"/>
                </a:solidFill>
              </a:rPr>
              <a:t>ОБЪЯСНИТЬ ЗНАЧЕНИЕ СЛОВА С ПОМОЩЬЮ ОДНОКОРЕННОГО</a:t>
            </a:r>
          </a:p>
        </p:txBody>
      </p:sp>
    </p:spTree>
    <p:extLst>
      <p:ext uri="{BB962C8B-B14F-4D97-AF65-F5344CB8AC3E}">
        <p14:creationId xmlns:p14="http://schemas.microsoft.com/office/powerpoint/2010/main" val="1635945181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/>
      <p:bldP spid="34827" grpId="0"/>
      <p:bldP spid="34828" grpId="0"/>
      <p:bldP spid="34831" grpId="0"/>
      <p:bldP spid="348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76238" y="333375"/>
            <a:ext cx="7867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3600">
                <a:solidFill>
                  <a:srgbClr val="000000"/>
                </a:solidFill>
                <a:latin typeface="Showcard Gothic" pitchFamily="82" charset="0"/>
              </a:rPr>
              <a:t>Используй разные способы проверки!  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92138" y="1157288"/>
            <a:ext cx="5248275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в</a:t>
            </a:r>
            <a:r>
              <a:rPr lang="ru-RU" altLang="ru-RU" sz="2800">
                <a:solidFill>
                  <a:srgbClr val="FF0000"/>
                </a:solidFill>
              </a:rPr>
              <a:t>е</a:t>
            </a:r>
            <a:r>
              <a:rPr lang="ru-RU" altLang="ru-RU" sz="2800">
                <a:solidFill>
                  <a:srgbClr val="000000"/>
                </a:solidFill>
              </a:rPr>
              <a:t>шний – в . сна, в . сенний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кл</a:t>
            </a:r>
            <a:r>
              <a:rPr lang="ru-RU" altLang="ru-RU" sz="2800">
                <a:solidFill>
                  <a:srgbClr val="FF0000"/>
                </a:solidFill>
              </a:rPr>
              <a:t>ё</a:t>
            </a:r>
            <a:r>
              <a:rPr lang="ru-RU" altLang="ru-RU" sz="2800">
                <a:solidFill>
                  <a:srgbClr val="000000"/>
                </a:solidFill>
              </a:rPr>
              <a:t>ст – кл . сты, у кл . стов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д</a:t>
            </a:r>
            <a:r>
              <a:rPr lang="ru-RU" altLang="ru-RU" sz="2800">
                <a:solidFill>
                  <a:srgbClr val="FF0000"/>
                </a:solidFill>
              </a:rPr>
              <a:t>и</a:t>
            </a:r>
            <a:r>
              <a:rPr lang="ru-RU" altLang="ru-RU" sz="2800">
                <a:solidFill>
                  <a:srgbClr val="000000"/>
                </a:solidFill>
              </a:rPr>
              <a:t>во – уд . вить, уд . вительно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т</a:t>
            </a:r>
            <a:r>
              <a:rPr lang="ru-RU" altLang="ru-RU" sz="2800">
                <a:solidFill>
                  <a:srgbClr val="FF0000"/>
                </a:solidFill>
              </a:rPr>
              <a:t>и</a:t>
            </a:r>
            <a:r>
              <a:rPr lang="ru-RU" altLang="ru-RU" sz="2800">
                <a:solidFill>
                  <a:srgbClr val="000000"/>
                </a:solidFill>
              </a:rPr>
              <a:t>хо – т . ишина, пот. хоньку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с</a:t>
            </a:r>
            <a:r>
              <a:rPr lang="ru-RU" altLang="ru-RU" sz="2800">
                <a:solidFill>
                  <a:srgbClr val="FF0000"/>
                </a:solidFill>
              </a:rPr>
              <a:t>и</a:t>
            </a:r>
            <a:r>
              <a:rPr lang="ru-RU" altLang="ru-RU" sz="2800">
                <a:solidFill>
                  <a:srgbClr val="000000"/>
                </a:solidFill>
              </a:rPr>
              <a:t>дя – с . дели, пос . дим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пов</a:t>
            </a:r>
            <a:r>
              <a:rPr lang="ru-RU" altLang="ru-RU" sz="2800">
                <a:solidFill>
                  <a:srgbClr val="FF0000"/>
                </a:solidFill>
              </a:rPr>
              <a:t>и</a:t>
            </a:r>
            <a:r>
              <a:rPr lang="ru-RU" altLang="ru-RU" sz="2800">
                <a:solidFill>
                  <a:srgbClr val="000000"/>
                </a:solidFill>
              </a:rPr>
              <a:t>с – в . сят, в . сели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535238" y="1125538"/>
            <a:ext cx="37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832225" y="1125538"/>
            <a:ext cx="37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392363" y="1989138"/>
            <a:ext cx="37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192588" y="1989138"/>
            <a:ext cx="3714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268538" y="2852738"/>
            <a:ext cx="4349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903663" y="2852738"/>
            <a:ext cx="3841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979613" y="3716338"/>
            <a:ext cx="436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067175" y="3716338"/>
            <a:ext cx="5095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2032000" y="4581525"/>
            <a:ext cx="38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3903663" y="4581525"/>
            <a:ext cx="38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14350" name="Text Box 17"/>
          <p:cNvSpPr txBox="1">
            <a:spLocks noChangeArrowheads="1"/>
          </p:cNvSpPr>
          <p:nvPr/>
        </p:nvSpPr>
        <p:spPr bwMode="auto">
          <a:xfrm>
            <a:off x="2195513" y="5405438"/>
            <a:ext cx="5762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471863" y="5445125"/>
            <a:ext cx="38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FF0000"/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3755300327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/>
      <p:bldP spid="25610" grpId="0"/>
      <p:bldP spid="25612" grpId="0"/>
      <p:bldP spid="25614" grpId="0"/>
      <p:bldP spid="25615" grpId="0"/>
      <p:bldP spid="256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62455"/>
            <a:ext cx="4343400" cy="1524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6600" dirty="0" smtClean="0"/>
              <a:t>ЗАЛАТОЙ</a:t>
            </a:r>
          </a:p>
        </p:txBody>
      </p:sp>
      <p:pic>
        <p:nvPicPr>
          <p:cNvPr id="3075" name="Picture 4" descr="0_60914_6dd77512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2656"/>
            <a:ext cx="2699792" cy="438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2017986"/>
            <a:ext cx="49758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6600" dirty="0"/>
              <a:t>ЗОЛАТОЙ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79512" y="3357563"/>
            <a:ext cx="521669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6600" dirty="0"/>
              <a:t>ЗАЛОТОЙ</a:t>
            </a:r>
          </a:p>
        </p:txBody>
      </p:sp>
      <p:pic>
        <p:nvPicPr>
          <p:cNvPr id="1026" name="Picture 2" descr="C:\Users\admin\YandexDisk\Загрузки\8e5542da0c8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4875213"/>
            <a:ext cx="3293137" cy="191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7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3" grpId="1" build="p"/>
      <p:bldP spid="5125" grpId="0" build="p"/>
      <p:bldP spid="5125" grpId="1" build="p"/>
      <p:bldP spid="512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663575" y="581025"/>
            <a:ext cx="6988175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В В. ДРЕ – ВЕДРО        ______________</a:t>
            </a:r>
          </a:p>
          <a:p>
            <a:r>
              <a:rPr lang="ru-RU" altLang="ru-RU" sz="2800">
                <a:solidFill>
                  <a:srgbClr val="000000"/>
                </a:solidFill>
              </a:rPr>
              <a:t>   </a:t>
            </a:r>
          </a:p>
          <a:p>
            <a:r>
              <a:rPr lang="ru-RU" altLang="ru-RU" sz="2800">
                <a:solidFill>
                  <a:srgbClr val="000000"/>
                </a:solidFill>
              </a:rPr>
              <a:t>У КЛ. СТОВ – КЛЁСТ   _______________</a:t>
            </a:r>
          </a:p>
          <a:p>
            <a:r>
              <a:rPr lang="ru-RU" altLang="ru-RU" sz="2800">
                <a:solidFill>
                  <a:srgbClr val="000000"/>
                </a:solidFill>
              </a:rPr>
              <a:t>    </a:t>
            </a:r>
          </a:p>
          <a:p>
            <a:r>
              <a:rPr lang="ru-RU" altLang="ru-RU" sz="2800">
                <a:solidFill>
                  <a:srgbClr val="000000"/>
                </a:solidFill>
              </a:rPr>
              <a:t>Т. ЖЁЛЫЙ – ТЯЖЕСТЬ  ______________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З. РНИСТЫЙ – ЗЕРНО    ______________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П. ХУЧИЙ – ПАХНЕТ      ______________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ГР.  ЗОВАЯ – В ГРОЗУ   ______________</a:t>
            </a:r>
          </a:p>
          <a:p>
            <a:endParaRPr lang="ru-RU" altLang="ru-RU" sz="2800">
              <a:solidFill>
                <a:srgbClr val="000000"/>
              </a:solidFill>
            </a:endParaRPr>
          </a:p>
          <a:p>
            <a:r>
              <a:rPr lang="ru-RU" altLang="ru-RU" sz="2800">
                <a:solidFill>
                  <a:srgbClr val="000000"/>
                </a:solidFill>
              </a:rPr>
              <a:t>ВЫЛ..  – ВЛЕЗ                ______________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87450" y="549275"/>
            <a:ext cx="43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Е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624388" y="508000"/>
            <a:ext cx="124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ВЁДРА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476375" y="1412875"/>
            <a:ext cx="287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Е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900113" y="2276475"/>
            <a:ext cx="504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Я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900113" y="3141663"/>
            <a:ext cx="287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Е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695825" y="3100388"/>
            <a:ext cx="1220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ЗЁРНА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900113" y="4005263"/>
            <a:ext cx="447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А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1042988" y="4868863"/>
            <a:ext cx="4873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О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840288" y="4708525"/>
            <a:ext cx="1438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>
                <a:solidFill>
                  <a:srgbClr val="000000"/>
                </a:solidFill>
              </a:rPr>
              <a:t>ГРОЗЫ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403350" y="573405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Е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743075" y="5734050"/>
            <a:ext cx="373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9900"/>
                </a:solidFill>
              </a:rPr>
              <a:t>З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4984750" y="5661025"/>
            <a:ext cx="3497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altLang="ru-RU" sz="2800">
                <a:solidFill>
                  <a:srgbClr val="000000"/>
                </a:solidFill>
              </a:rPr>
              <a:t>ЛЕЗ    ВЫЛЕЗАТЬ</a:t>
            </a:r>
          </a:p>
        </p:txBody>
      </p:sp>
    </p:spTree>
    <p:extLst>
      <p:ext uri="{BB962C8B-B14F-4D97-AF65-F5344CB8AC3E}">
        <p14:creationId xmlns:p14="http://schemas.microsoft.com/office/powerpoint/2010/main" val="60674246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7" grpId="0"/>
      <p:bldP spid="35848" grpId="0"/>
      <p:bldP spid="35849" grpId="0"/>
      <p:bldP spid="35851" grpId="0"/>
      <p:bldP spid="35852" grpId="0"/>
      <p:bldP spid="35854" grpId="0"/>
      <p:bldP spid="35855" grpId="0"/>
      <p:bldP spid="358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Прямоугольник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050"/>
            <a:ext cx="7237413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Прямоугольник 3"/>
          <p:cNvGrpSpPr>
            <a:grpSpLocks/>
          </p:cNvGrpSpPr>
          <p:nvPr/>
        </p:nvGrpSpPr>
        <p:grpSpPr bwMode="auto">
          <a:xfrm>
            <a:off x="5194300" y="1731963"/>
            <a:ext cx="1962150" cy="919162"/>
            <a:chOff x="3272" y="1091"/>
            <a:chExt cx="1236" cy="579"/>
          </a:xfrm>
        </p:grpSpPr>
        <p:pic>
          <p:nvPicPr>
            <p:cNvPr id="7176" name="Прямоугольник 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" y="1091"/>
              <a:ext cx="123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3465" y="1215"/>
              <a:ext cx="86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3200" b="1">
                  <a:solidFill>
                    <a:srgbClr val="0070C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ЗИМА</a:t>
              </a:r>
              <a:endParaRPr lang="ru-RU" sz="3200">
                <a:latin typeface="Arial" charset="0"/>
                <a:cs typeface="Arial" charset="0"/>
              </a:endParaRPr>
            </a:p>
          </p:txBody>
        </p:sp>
      </p:grpSp>
      <p:pic>
        <p:nvPicPr>
          <p:cNvPr id="60417" name="Picture 1" descr="G:\Зима\1о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566988"/>
            <a:ext cx="4187825" cy="82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99D3509.wav">
            <a:hlinkClick r:id="" action="ppaction://media"/>
          </p:cNvPr>
          <p:cNvPicPr>
            <a:picLocks noRot="1" noChangeAspect="1"/>
          </p:cNvPicPr>
          <p:nvPr>
            <a:wavAudioFile r:embed="rId1" name="599DB719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514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173509.wav">
            <a:hlinkClick r:id="" action="ppaction://media"/>
          </p:cNvPr>
          <p:cNvPicPr>
            <a:picLocks noRot="1" noChangeAspect="1"/>
          </p:cNvPicPr>
          <p:nvPr>
            <a:wavAudioFile r:embed="rId2" name="EF172088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5516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:\анимашки\зима\0_46a46_ce9ea449_L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743200"/>
            <a:ext cx="315118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3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57188" y="357188"/>
            <a:ext cx="5967412" cy="1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Над рекой стоит утёс,</a:t>
            </a:r>
            <a:b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А на нем растет </a:t>
            </a:r>
            <a:r>
              <a:rPr lang="ru-RU" sz="40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на</a:t>
            </a:r>
            <a:r>
              <a:rPr lang="ru-RU" sz="4000" b="1" dirty="0">
                <a:solidFill>
                  <a:srgbClr val="0070C0"/>
                </a:solidFill>
                <a:latin typeface="Arial" pitchFamily="34" charset="0"/>
                <a:cs typeface="Times New Roman" pitchFamily="18" charset="0"/>
              </a:rPr>
              <a:t>сос</a:t>
            </a: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731963"/>
            <a:ext cx="2609850" cy="11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5376863"/>
            <a:ext cx="3455988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7188" y="3214688"/>
            <a:ext cx="6497637" cy="1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В магазин Степан пошёл</a:t>
            </a:r>
            <a:b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И купил там </a:t>
            </a:r>
            <a:r>
              <a:rPr lang="ru-RU" sz="4000" b="1" dirty="0" err="1">
                <a:solidFill>
                  <a:srgbClr val="7030A0"/>
                </a:solidFill>
                <a:latin typeface="Arial" pitchFamily="34" charset="0"/>
                <a:cs typeface="Times New Roman" pitchFamily="18" charset="0"/>
              </a:rPr>
              <a:t>су</a:t>
            </a:r>
            <a:r>
              <a:rPr lang="ru-RU" sz="4000" b="1" dirty="0" err="1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ба</a:t>
            </a:r>
            <a:r>
              <a:rPr lang="ru-RU" sz="4000" b="1" dirty="0" err="1">
                <a:solidFill>
                  <a:srgbClr val="0070C0"/>
                </a:solidFill>
                <a:latin typeface="Arial" pitchFamily="34" charset="0"/>
                <a:cs typeface="Times New Roman" pitchFamily="18" charset="0"/>
              </a:rPr>
              <a:t>ко́л</a:t>
            </a:r>
            <a:r>
              <a:rPr lang="ru-RU" sz="40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5" name="Picture 5" descr="http://photoshopia.ru/forum/clipart/images/373/754011_photoshopia.ru_373_kolbasa_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857750"/>
            <a:ext cx="23193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2A73390.wav">
            <a:hlinkClick r:id="" action="ppaction://media"/>
          </p:cNvPr>
          <p:cNvPicPr>
            <a:picLocks noRot="1" noChangeAspect="1"/>
          </p:cNvPicPr>
          <p:nvPr>
            <a:wavAudioFile r:embed="rId1" name="12A76AFE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714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4C193390.wav">
            <a:hlinkClick r:id="" action="ppaction://media"/>
          </p:cNvPr>
          <p:cNvPicPr>
            <a:picLocks noRot="1" noChangeAspect="1"/>
          </p:cNvPicPr>
          <p:nvPr>
            <a:wavAudioFile r:embed="rId2" name="4C191D89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3163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6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мама\разные картинки\картинки-фото\2406961-76d1174599d1e94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14375"/>
            <a:ext cx="77390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1071563" y="4643438"/>
            <a:ext cx="6929437" cy="714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306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Желаю успехов в учёбе!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3438" y="1000125"/>
            <a:ext cx="3286125" cy="31432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6600"/>
                </a:solidFill>
                <a:latin typeface="+mj-lt"/>
              </a:rPr>
              <a:t>Большое 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6600"/>
                </a:solidFill>
                <a:latin typeface="+mj-lt"/>
              </a:rPr>
              <a:t>за работу!</a:t>
            </a:r>
          </a:p>
        </p:txBody>
      </p:sp>
    </p:spTree>
    <p:extLst>
      <p:ext uri="{BB962C8B-B14F-4D97-AF65-F5344CB8AC3E}">
        <p14:creationId xmlns:p14="http://schemas.microsoft.com/office/powerpoint/2010/main" val="5077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Прямоугольник 9"/>
          <p:cNvSpPr>
            <a:spLocks noChangeArrowheads="1"/>
          </p:cNvSpPr>
          <p:nvPr/>
        </p:nvSpPr>
        <p:spPr bwMode="auto">
          <a:xfrm>
            <a:off x="1831082" y="1545536"/>
            <a:ext cx="3630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16D6E0"/>
                </a:solidFill>
                <a:latin typeface="Calibri" pitchFamily="34" charset="0"/>
              </a:rPr>
              <a:t>Запомни</a:t>
            </a:r>
            <a:r>
              <a:rPr lang="ru-RU" sz="3600" b="1" dirty="0">
                <a:solidFill>
                  <a:srgbClr val="16D6E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6456" y="2068270"/>
            <a:ext cx="6779309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sz="4000" b="1" i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Безударный</a:t>
            </a:r>
            <a:r>
              <a:rPr lang="ru-RU" sz="4000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--</a:t>
            </a:r>
          </a:p>
          <a:p>
            <a:r>
              <a:rPr lang="ru-RU" sz="3600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хитрый гласный:</a:t>
            </a:r>
          </a:p>
          <a:p>
            <a:pPr eaLnBrk="0" hangingPunct="0"/>
            <a:r>
              <a:rPr lang="ru-RU" sz="3600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Слышим мы его прекрасно.</a:t>
            </a:r>
            <a:endParaRPr lang="ru-RU" sz="3600" dirty="0">
              <a:solidFill>
                <a:srgbClr val="00B050"/>
              </a:solidFill>
              <a:latin typeface="Calibri" pitchFamily="34" charset="0"/>
            </a:endParaRPr>
          </a:p>
          <a:p>
            <a:pPr eaLnBrk="0" hangingPunct="0"/>
            <a:r>
              <a:rPr lang="ru-RU" sz="3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А в письме какая буква?</a:t>
            </a:r>
            <a:endParaRPr lang="ru-RU" sz="3600" dirty="0">
              <a:solidFill>
                <a:srgbClr val="00B050"/>
              </a:solidFill>
              <a:latin typeface="Calibri" pitchFamily="34" charset="0"/>
            </a:endParaRPr>
          </a:p>
          <a:p>
            <a:pPr eaLnBrk="0" hangingPunct="0"/>
            <a:r>
              <a:rPr lang="ru-RU" sz="36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Здесь поможет нам наука:</a:t>
            </a:r>
            <a:endParaRPr lang="ru-RU" sz="3600" dirty="0">
              <a:solidFill>
                <a:srgbClr val="00B050"/>
              </a:solidFill>
              <a:latin typeface="Calibri" pitchFamily="34" charset="0"/>
            </a:endParaRPr>
          </a:p>
          <a:p>
            <a:pPr eaLnBrk="0" hangingPunct="0"/>
            <a:r>
              <a:rPr lang="ru-RU" sz="4000" b="1" i="1" dirty="0">
                <a:solidFill>
                  <a:srgbClr val="FF00FF"/>
                </a:solidFill>
                <a:latin typeface="Calibri" pitchFamily="34" charset="0"/>
                <a:cs typeface="Calibri" pitchFamily="34" charset="0"/>
              </a:rPr>
              <a:t>Гласный </a:t>
            </a:r>
            <a:endParaRPr lang="ru-RU" sz="4000" b="1" i="1" dirty="0" smtClean="0">
              <a:solidFill>
                <a:srgbClr val="FF00FF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/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ставь 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под ударенье,</a:t>
            </a:r>
            <a:endParaRPr lang="ru-RU" sz="40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0" hangingPunct="0"/>
            <a:r>
              <a:rPr lang="ru-RU" sz="40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Чтоб развеять все сомненья! </a:t>
            </a:r>
            <a:endParaRPr lang="ru-RU" sz="40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456" y="47640"/>
            <a:ext cx="863108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Тема</a:t>
            </a:r>
            <a:r>
              <a:rPr lang="ru-RU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:       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Проверка безударных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гласных в корне слова.</a:t>
            </a:r>
          </a:p>
        </p:txBody>
      </p:sp>
      <p:pic>
        <p:nvPicPr>
          <p:cNvPr id="2050" name="Picture 2" descr="C:\Users\admin\YandexDisk\Загрузки\802bd2bcb76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134" y="1868702"/>
            <a:ext cx="2513410" cy="406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31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но 1 4"/>
          <p:cNvSpPr/>
          <p:nvPr/>
        </p:nvSpPr>
        <p:spPr>
          <a:xfrm>
            <a:off x="179512" y="3169849"/>
            <a:ext cx="1944216" cy="1687902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2123728" y="4010025"/>
            <a:ext cx="1214437" cy="1939255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3707905" y="4581692"/>
            <a:ext cx="1522318" cy="1847683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5357813" y="3501008"/>
            <a:ext cx="1374427" cy="2152827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solidFill>
                  <a:srgbClr val="FF00FF"/>
                </a:solidFill>
              </a:rPr>
              <a:t>И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75656" y="215562"/>
            <a:ext cx="58578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Безударных гласных пять,</a:t>
            </a:r>
            <a:endParaRPr lang="ru-RU" sz="4000" b="1" dirty="0">
              <a:solidFill>
                <a:srgbClr val="0000FF"/>
              </a:solidFill>
              <a:latin typeface="+mj-lt"/>
            </a:endParaRPr>
          </a:p>
          <a:p>
            <a:pPr eaLnBrk="0" hangingPunct="0">
              <a:defRPr/>
            </a:pPr>
            <a:r>
              <a:rPr lang="ru-RU" sz="40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Тех, что нужно повторять. </a:t>
            </a:r>
          </a:p>
          <a:p>
            <a:pPr eaLnBrk="0" hangingPunct="0">
              <a:defRPr/>
            </a:pPr>
            <a:r>
              <a:rPr lang="ru-RU" sz="40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Вы запомните, друзья</a:t>
            </a:r>
            <a:r>
              <a:rPr lang="ru-RU" sz="3600" dirty="0">
                <a:solidFill>
                  <a:srgbClr val="C00000"/>
                </a:solidFill>
                <a:latin typeface="+mj-lt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3600" dirty="0">
                <a:solidFill>
                  <a:srgbClr val="C00000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1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29" y="4250533"/>
            <a:ext cx="1062433" cy="140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:\Documents and Settings\User\Мои документы\Мои рисунки\Буква е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04" y="4818959"/>
            <a:ext cx="1492319" cy="13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7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3290640"/>
            <a:ext cx="1440159" cy="152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ятно 1 11"/>
          <p:cNvSpPr/>
          <p:nvPr/>
        </p:nvSpPr>
        <p:spPr>
          <a:xfrm>
            <a:off x="6931432" y="2132856"/>
            <a:ext cx="1889040" cy="3240360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solidFill>
                  <a:srgbClr val="00B050"/>
                </a:solidFill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200395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4"/>
          <p:cNvSpPr>
            <a:spLocks/>
          </p:cNvSpPr>
          <p:nvPr/>
        </p:nvSpPr>
        <p:spPr bwMode="auto">
          <a:xfrm>
            <a:off x="457200" y="1219200"/>
            <a:ext cx="914400" cy="381000"/>
          </a:xfrm>
          <a:custGeom>
            <a:avLst/>
            <a:gdLst>
              <a:gd name="T0" fmla="*/ 0 w 2064"/>
              <a:gd name="T1" fmla="*/ 2147483647 h 560"/>
              <a:gd name="T2" fmla="*/ 2147483647 w 2064"/>
              <a:gd name="T3" fmla="*/ 2147483647 h 560"/>
              <a:gd name="T4" fmla="*/ 2147483647 w 2064"/>
              <a:gd name="T5" fmla="*/ 2147483647 h 560"/>
              <a:gd name="T6" fmla="*/ 2147483647 w 2064"/>
              <a:gd name="T7" fmla="*/ 2147483647 h 560"/>
              <a:gd name="T8" fmla="*/ 2147483647 w 2064"/>
              <a:gd name="T9" fmla="*/ 2147483647 h 560"/>
              <a:gd name="T10" fmla="*/ 2147483647 w 2064"/>
              <a:gd name="T11" fmla="*/ 2147483647 h 5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64"/>
              <a:gd name="T19" fmla="*/ 0 h 560"/>
              <a:gd name="T20" fmla="*/ 2064 w 2064"/>
              <a:gd name="T21" fmla="*/ 560 h 5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64" h="560">
                <a:moveTo>
                  <a:pt x="0" y="560"/>
                </a:moveTo>
                <a:cubicBezTo>
                  <a:pt x="60" y="436"/>
                  <a:pt x="120" y="312"/>
                  <a:pt x="240" y="224"/>
                </a:cubicBezTo>
                <a:cubicBezTo>
                  <a:pt x="360" y="136"/>
                  <a:pt x="512" y="64"/>
                  <a:pt x="720" y="32"/>
                </a:cubicBezTo>
                <a:cubicBezTo>
                  <a:pt x="928" y="0"/>
                  <a:pt x="1304" y="8"/>
                  <a:pt x="1488" y="32"/>
                </a:cubicBezTo>
                <a:cubicBezTo>
                  <a:pt x="1672" y="56"/>
                  <a:pt x="1728" y="96"/>
                  <a:pt x="1824" y="176"/>
                </a:cubicBezTo>
                <a:cubicBezTo>
                  <a:pt x="1920" y="256"/>
                  <a:pt x="1992" y="384"/>
                  <a:pt x="2064" y="51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5" name="Line 25"/>
          <p:cNvSpPr>
            <a:spLocks noChangeShapeType="1"/>
          </p:cNvSpPr>
          <p:nvPr/>
        </p:nvSpPr>
        <p:spPr bwMode="auto">
          <a:xfrm flipV="1">
            <a:off x="1600200" y="1295400"/>
            <a:ext cx="1524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6" name="Line 26"/>
          <p:cNvSpPr>
            <a:spLocks noChangeShapeType="1"/>
          </p:cNvSpPr>
          <p:nvPr/>
        </p:nvSpPr>
        <p:spPr bwMode="auto">
          <a:xfrm>
            <a:off x="457200" y="1828800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7" name="Line 27"/>
          <p:cNvSpPr>
            <a:spLocks noChangeShapeType="1"/>
          </p:cNvSpPr>
          <p:nvPr/>
        </p:nvSpPr>
        <p:spPr bwMode="auto">
          <a:xfrm>
            <a:off x="685800" y="2057400"/>
            <a:ext cx="304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8" name="Freeform 28"/>
          <p:cNvSpPr>
            <a:spLocks/>
          </p:cNvSpPr>
          <p:nvPr/>
        </p:nvSpPr>
        <p:spPr bwMode="auto">
          <a:xfrm>
            <a:off x="6781800" y="1295400"/>
            <a:ext cx="1143000" cy="381000"/>
          </a:xfrm>
          <a:custGeom>
            <a:avLst/>
            <a:gdLst>
              <a:gd name="T0" fmla="*/ 0 w 2064"/>
              <a:gd name="T1" fmla="*/ 2147483647 h 560"/>
              <a:gd name="T2" fmla="*/ 2147483647 w 2064"/>
              <a:gd name="T3" fmla="*/ 2147483647 h 560"/>
              <a:gd name="T4" fmla="*/ 2147483647 w 2064"/>
              <a:gd name="T5" fmla="*/ 2147483647 h 560"/>
              <a:gd name="T6" fmla="*/ 2147483647 w 2064"/>
              <a:gd name="T7" fmla="*/ 2147483647 h 560"/>
              <a:gd name="T8" fmla="*/ 2147483647 w 2064"/>
              <a:gd name="T9" fmla="*/ 2147483647 h 560"/>
              <a:gd name="T10" fmla="*/ 2147483647 w 2064"/>
              <a:gd name="T11" fmla="*/ 2147483647 h 5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64"/>
              <a:gd name="T19" fmla="*/ 0 h 560"/>
              <a:gd name="T20" fmla="*/ 2064 w 2064"/>
              <a:gd name="T21" fmla="*/ 560 h 5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64" h="560">
                <a:moveTo>
                  <a:pt x="0" y="560"/>
                </a:moveTo>
                <a:cubicBezTo>
                  <a:pt x="60" y="436"/>
                  <a:pt x="120" y="312"/>
                  <a:pt x="240" y="224"/>
                </a:cubicBezTo>
                <a:cubicBezTo>
                  <a:pt x="360" y="136"/>
                  <a:pt x="512" y="64"/>
                  <a:pt x="720" y="32"/>
                </a:cubicBezTo>
                <a:cubicBezTo>
                  <a:pt x="928" y="0"/>
                  <a:pt x="1304" y="8"/>
                  <a:pt x="1488" y="32"/>
                </a:cubicBezTo>
                <a:cubicBezTo>
                  <a:pt x="1672" y="56"/>
                  <a:pt x="1728" y="96"/>
                  <a:pt x="1824" y="176"/>
                </a:cubicBezTo>
                <a:cubicBezTo>
                  <a:pt x="1920" y="256"/>
                  <a:pt x="1992" y="384"/>
                  <a:pt x="2064" y="51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0" name="Line 30"/>
          <p:cNvSpPr>
            <a:spLocks noChangeShapeType="1"/>
          </p:cNvSpPr>
          <p:nvPr/>
        </p:nvSpPr>
        <p:spPr bwMode="auto">
          <a:xfrm>
            <a:off x="6781800" y="1905000"/>
            <a:ext cx="1371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1" name="Line 31"/>
          <p:cNvSpPr>
            <a:spLocks noChangeShapeType="1"/>
          </p:cNvSpPr>
          <p:nvPr/>
        </p:nvSpPr>
        <p:spPr bwMode="auto">
          <a:xfrm>
            <a:off x="7010400" y="2057400"/>
            <a:ext cx="304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2" name="Line 32"/>
          <p:cNvSpPr>
            <a:spLocks noChangeShapeType="1"/>
          </p:cNvSpPr>
          <p:nvPr/>
        </p:nvSpPr>
        <p:spPr bwMode="auto">
          <a:xfrm>
            <a:off x="7010400" y="2209800"/>
            <a:ext cx="304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3" name="Rectangle 33"/>
          <p:cNvSpPr>
            <a:spLocks noChangeArrowheads="1"/>
          </p:cNvSpPr>
          <p:nvPr/>
        </p:nvSpPr>
        <p:spPr bwMode="auto">
          <a:xfrm>
            <a:off x="2133600" y="1066800"/>
            <a:ext cx="4800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6600"/>
              <a:t>проверить</a:t>
            </a:r>
          </a:p>
        </p:txBody>
      </p:sp>
      <p:sp>
        <p:nvSpPr>
          <p:cNvPr id="9250" name="Rectangle 34"/>
          <p:cNvSpPr>
            <a:spLocks noChangeArrowheads="1"/>
          </p:cNvSpPr>
          <p:nvPr/>
        </p:nvSpPr>
        <p:spPr bwMode="auto">
          <a:xfrm>
            <a:off x="152400" y="2514600"/>
            <a:ext cx="464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  <a:buFontTx/>
              <a:buAutoNum type="arabicPeriod"/>
            </a:pPr>
            <a:r>
              <a:rPr lang="ru-RU" sz="3200" b="1" i="1" dirty="0">
                <a:solidFill>
                  <a:srgbClr val="0000FF"/>
                </a:solidFill>
              </a:rPr>
              <a:t>Изменить форму слова.</a:t>
            </a:r>
          </a:p>
          <a:p>
            <a:pPr marL="609600" indent="-609600">
              <a:spcBef>
                <a:spcPct val="20000"/>
              </a:spcBef>
            </a:pPr>
            <a:endParaRPr lang="ru-RU" sz="3200" dirty="0"/>
          </a:p>
          <a:p>
            <a:pPr marL="609600" indent="-609600">
              <a:spcBef>
                <a:spcPct val="20000"/>
              </a:spcBef>
            </a:pPr>
            <a:endParaRPr lang="ru-RU" sz="3200" dirty="0"/>
          </a:p>
        </p:txBody>
      </p:sp>
      <p:sp>
        <p:nvSpPr>
          <p:cNvPr id="9251" name="Rectangle 35"/>
          <p:cNvSpPr>
            <a:spLocks noChangeArrowheads="1"/>
          </p:cNvSpPr>
          <p:nvPr/>
        </p:nvSpPr>
        <p:spPr bwMode="auto">
          <a:xfrm>
            <a:off x="4211960" y="3048000"/>
            <a:ext cx="4267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ru-RU" sz="3200" b="1" dirty="0"/>
              <a:t>    ед. ч.            </a:t>
            </a:r>
            <a:r>
              <a:rPr lang="ru-RU" sz="3200" b="1" dirty="0" err="1" smtClean="0"/>
              <a:t>мн.ч</a:t>
            </a:r>
            <a:r>
              <a:rPr lang="ru-RU" sz="3200" b="1" dirty="0"/>
              <a:t>.</a:t>
            </a:r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5916304" y="3295207"/>
            <a:ext cx="762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53" name="Line 37"/>
          <p:cNvSpPr>
            <a:spLocks noChangeShapeType="1"/>
          </p:cNvSpPr>
          <p:nvPr/>
        </p:nvSpPr>
        <p:spPr bwMode="auto">
          <a:xfrm flipH="1">
            <a:off x="5916304" y="3533237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8" name="Rectangle 38"/>
          <p:cNvSpPr>
            <a:spLocks noChangeArrowheads="1"/>
          </p:cNvSpPr>
          <p:nvPr/>
        </p:nvSpPr>
        <p:spPr bwMode="auto">
          <a:xfrm>
            <a:off x="304800" y="4572000"/>
            <a:ext cx="464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endParaRPr lang="ru-RU" sz="3200"/>
          </a:p>
          <a:p>
            <a:pPr marL="609600" indent="-609600">
              <a:spcBef>
                <a:spcPct val="20000"/>
              </a:spcBef>
            </a:pPr>
            <a:endParaRPr lang="ru-RU" sz="3200"/>
          </a:p>
        </p:txBody>
      </p:sp>
      <p:sp>
        <p:nvSpPr>
          <p:cNvPr id="9255" name="Rectangle 39"/>
          <p:cNvSpPr>
            <a:spLocks noChangeArrowheads="1"/>
          </p:cNvSpPr>
          <p:nvPr/>
        </p:nvSpPr>
        <p:spPr bwMode="auto">
          <a:xfrm>
            <a:off x="238868" y="4585138"/>
            <a:ext cx="464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ru-RU" sz="3200" dirty="0">
                <a:solidFill>
                  <a:srgbClr val="0000FF"/>
                </a:solidFill>
              </a:rPr>
              <a:t>2</a:t>
            </a:r>
            <a:r>
              <a:rPr lang="ru-RU" sz="3200" b="1" i="1" dirty="0">
                <a:solidFill>
                  <a:srgbClr val="0000FF"/>
                </a:solidFill>
              </a:rPr>
              <a:t>. 	Подобрать родственные слова.</a:t>
            </a:r>
          </a:p>
          <a:p>
            <a:pPr marL="609600" indent="-609600">
              <a:spcBef>
                <a:spcPct val="20000"/>
              </a:spcBef>
            </a:pPr>
            <a:endParaRPr lang="ru-RU" sz="3200" dirty="0"/>
          </a:p>
          <a:p>
            <a:pPr marL="609600" indent="-609600">
              <a:spcBef>
                <a:spcPct val="20000"/>
              </a:spcBef>
            </a:pPr>
            <a:endParaRPr lang="ru-RU" sz="3200" dirty="0"/>
          </a:p>
        </p:txBody>
      </p:sp>
      <p:sp>
        <p:nvSpPr>
          <p:cNvPr id="19" name="Line 29"/>
          <p:cNvSpPr>
            <a:spLocks noChangeShapeType="1"/>
          </p:cNvSpPr>
          <p:nvPr/>
        </p:nvSpPr>
        <p:spPr bwMode="auto">
          <a:xfrm flipV="1">
            <a:off x="7315200" y="1371600"/>
            <a:ext cx="1524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0" grpId="0"/>
      <p:bldP spid="9251" grpId="0"/>
      <p:bldP spid="9252" grpId="0" animBg="1"/>
      <p:bldP spid="9253" grpId="0" animBg="1"/>
      <p:bldP spid="92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14" descr="http://www.vectory.ru/products_pictures/regsdfmvn0065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28" y="1839467"/>
            <a:ext cx="669600" cy="54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Прямоугольник 1"/>
          <p:cNvSpPr>
            <a:spLocks noChangeArrowheads="1"/>
          </p:cNvSpPr>
          <p:nvPr/>
        </p:nvSpPr>
        <p:spPr bwMode="auto">
          <a:xfrm>
            <a:off x="7554241" y="2370490"/>
            <a:ext cx="420784" cy="46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sz="2500" b="1" dirty="0">
                <a:solidFill>
                  <a:srgbClr val="0070C0"/>
                </a:solidFill>
              </a:rPr>
              <a:t>Б</a:t>
            </a:r>
          </a:p>
        </p:txBody>
      </p:sp>
      <p:sp>
        <p:nvSpPr>
          <p:cNvPr id="10256" name="Стрелка вправо 3"/>
          <p:cNvSpPr>
            <a:spLocks noChangeArrowheads="1"/>
          </p:cNvSpPr>
          <p:nvPr/>
        </p:nvSpPr>
        <p:spPr bwMode="auto">
          <a:xfrm rot="-4122316">
            <a:off x="1570938" y="3448643"/>
            <a:ext cx="565979" cy="354240"/>
          </a:xfrm>
          <a:prstGeom prst="rightArrow">
            <a:avLst>
              <a:gd name="adj1" fmla="val 50000"/>
              <a:gd name="adj2" fmla="val 4992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 altLang="ru-RU">
              <a:solidFill>
                <a:srgbClr val="FF00FF"/>
              </a:solidFill>
            </a:endParaRPr>
          </a:p>
        </p:txBody>
      </p:sp>
      <p:sp>
        <p:nvSpPr>
          <p:cNvPr id="10257" name="Стрелка вправо 24"/>
          <p:cNvSpPr>
            <a:spLocks noChangeArrowheads="1"/>
          </p:cNvSpPr>
          <p:nvPr/>
        </p:nvSpPr>
        <p:spPr bwMode="auto">
          <a:xfrm rot="-1662685">
            <a:off x="3057104" y="1596288"/>
            <a:ext cx="564480" cy="3528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ru-RU" altLang="ru-RU"/>
          </a:p>
        </p:txBody>
      </p:sp>
      <p:pic>
        <p:nvPicPr>
          <p:cNvPr id="10258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0000">
            <a:off x="5799752" y="1463450"/>
            <a:ext cx="409003" cy="57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361335">
            <a:off x="7627652" y="3385295"/>
            <a:ext cx="408960" cy="5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3193">
            <a:off x="6866818" y="5118852"/>
            <a:ext cx="409003" cy="57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YandexDisk\Мои Яндекс.Картинки\7527_134727696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50" y="744015"/>
            <a:ext cx="1784296" cy="18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://freelance.ru/img/portfolio/pics/00/10/7B/10802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29" y="1301895"/>
            <a:ext cx="2710080" cy="38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7"/>
          <p:cNvSpPr>
            <a:spLocks noChangeArrowheads="1"/>
          </p:cNvSpPr>
          <p:nvPr/>
        </p:nvSpPr>
        <p:spPr bwMode="auto">
          <a:xfrm>
            <a:off x="6912317" y="5886824"/>
            <a:ext cx="2264494" cy="6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b="1" i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alt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r>
              <a:rPr lang="ru-RU" altLang="ru-RU" b="1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«Рабочей тетради»</a:t>
            </a:r>
            <a:endParaRPr lang="ru-RU" altLang="ru-RU" dirty="0">
              <a:solidFill>
                <a:srgbClr val="663300"/>
              </a:solidFill>
            </a:endParaRPr>
          </a:p>
        </p:txBody>
      </p:sp>
      <p:pic>
        <p:nvPicPr>
          <p:cNvPr id="34" name="Picture 38" descr="http://shvets.info/wp-content/uploads/2012/11/%D1%87%D0%B8%D1%82%D0%B0%D1%82%D1%8C-%D0%BA%D0%BD%D0%B8%D0%B3%D0%B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62" y="3983602"/>
            <a:ext cx="1731358" cy="36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9"/>
          <p:cNvSpPr>
            <a:spLocks noChangeArrowheads="1"/>
          </p:cNvSpPr>
          <p:nvPr/>
        </p:nvSpPr>
        <p:spPr bwMode="auto">
          <a:xfrm>
            <a:off x="6729540" y="803759"/>
            <a:ext cx="2205184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b="1" i="1" dirty="0" smtClean="0">
                <a:solidFill>
                  <a:srgbClr val="1B6B23"/>
                </a:solidFill>
                <a:latin typeface="Times New Roman" pitchFamily="18" charset="0"/>
                <a:cs typeface="Times New Roman" pitchFamily="18" charset="0"/>
              </a:rPr>
              <a:t>Станция  «Лесная»</a:t>
            </a:r>
            <a:endParaRPr lang="ru-RU" altLang="ru-RU" dirty="0">
              <a:solidFill>
                <a:srgbClr val="1B6B23"/>
              </a:solidFill>
            </a:endParaRPr>
          </a:p>
        </p:txBody>
      </p:sp>
      <p:pic>
        <p:nvPicPr>
          <p:cNvPr id="38" name="Picture 2" descr="C:\Users\admin\YandexDisk\Мои Яндекс.Картинки\103215257_large_content_2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" y="3891596"/>
            <a:ext cx="234156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10"/>
          <p:cNvSpPr>
            <a:spLocks noChangeArrowheads="1"/>
          </p:cNvSpPr>
          <p:nvPr/>
        </p:nvSpPr>
        <p:spPr bwMode="auto">
          <a:xfrm>
            <a:off x="24857" y="6159512"/>
            <a:ext cx="2592982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«Чистописания»</a:t>
            </a:r>
            <a:endParaRPr lang="ru-RU" altLang="ru-RU" dirty="0">
              <a:solidFill>
                <a:srgbClr val="FF0000"/>
              </a:solidFill>
            </a:endParaRPr>
          </a:p>
        </p:txBody>
      </p:sp>
      <p:pic>
        <p:nvPicPr>
          <p:cNvPr id="40" name="Picture 20" descr="http://demiart.ru/forum/uploads/post-19537-11925265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81" y="2206312"/>
            <a:ext cx="862560" cy="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t2.gstatic.com/images?q=tbn:ANd9GcRRxM1lHAkomEE0orja2sSE3ly9-Wa3K8CqUdNg90TUzYDWBz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20" y="2377690"/>
            <a:ext cx="724320" cy="6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http://krasota-gif.narod.ru/s/fish/0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00" y="2246636"/>
            <a:ext cx="505440" cy="44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 descr="http://demiart.ru/forum/uploads2/post-91762-1223166106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80" y="1686418"/>
            <a:ext cx="701280" cy="74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t2.gstatic.com/images?q=tbn:ANd9GcSZyRqE7uC5jPYucceW5uAiNW2zDIk0NXDAJP8h9IAFijHVd55x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" y="1923322"/>
            <a:ext cx="862560" cy="6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5" y="1104251"/>
            <a:ext cx="2731680" cy="41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t2.gstatic.com/images?q=tbn:ANd9GcSZyRqE7uC5jPYucceW5uAiNW2zDIk0NXDAJP8h9IAFijHVd55x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08" y="2075722"/>
            <a:ext cx="862560" cy="6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http://demiart.ru/forum/uploads2/post-91762-1223166106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25" y="1973041"/>
            <a:ext cx="701280" cy="74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http://demiart.ru/forum/uploads/post-19537-11925265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281" y="2358712"/>
            <a:ext cx="862560" cy="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t2.gstatic.com/images?q=tbn:ANd9GcRRxM1lHAkomEE0orja2sSE3ly9-Wa3K8CqUdNg90TUzYDWBz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20" y="2530090"/>
            <a:ext cx="724320" cy="6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http://krasota-gif.narod.ru/s/fish/0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25" y="1865898"/>
            <a:ext cx="505440" cy="44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YandexDisk\Мои Яндекс.Картинки\103215267_large_content_4_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00" y="3221363"/>
            <a:ext cx="4286518" cy="36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6"/>
          <p:cNvSpPr>
            <a:spLocks noChangeArrowheads="1"/>
          </p:cNvSpPr>
          <p:nvPr/>
        </p:nvSpPr>
        <p:spPr bwMode="auto">
          <a:xfrm>
            <a:off x="2732531" y="3118279"/>
            <a:ext cx="4704458" cy="5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sz="32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Город Умники и умницы </a:t>
            </a:r>
            <a:endParaRPr lang="ru-RU" altLang="ru-RU" sz="3200" dirty="0">
              <a:solidFill>
                <a:srgbClr val="FF00FF"/>
              </a:solidFill>
            </a:endParaRPr>
          </a:p>
        </p:txBody>
      </p:sp>
      <p:sp>
        <p:nvSpPr>
          <p:cNvPr id="55" name="Прямоугольник 5"/>
          <p:cNvSpPr>
            <a:spLocks noChangeArrowheads="1"/>
          </p:cNvSpPr>
          <p:nvPr/>
        </p:nvSpPr>
        <p:spPr bwMode="auto">
          <a:xfrm>
            <a:off x="179420" y="644486"/>
            <a:ext cx="2679416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/>
          <a:p>
            <a:r>
              <a:rPr lang="ru-RU" alt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Озеро «Словарных слов»</a:t>
            </a:r>
            <a:endParaRPr lang="ru-RU" altLang="ru-RU" dirty="0">
              <a:solidFill>
                <a:srgbClr val="7030A0"/>
              </a:solidFill>
            </a:endParaRPr>
          </a:p>
        </p:txBody>
      </p:sp>
      <p:sp>
        <p:nvSpPr>
          <p:cNvPr id="56" name="Прямоугольник 8"/>
          <p:cNvSpPr>
            <a:spLocks noChangeArrowheads="1"/>
          </p:cNvSpPr>
          <p:nvPr/>
        </p:nvSpPr>
        <p:spPr bwMode="auto">
          <a:xfrm>
            <a:off x="2565751" y="396119"/>
            <a:ext cx="4617779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Мастерская     « </a:t>
            </a:r>
            <a:r>
              <a:rPr lang="ru-RU" altLang="ru-RU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Самоделкина</a:t>
            </a:r>
            <a:r>
              <a:rPr lang="ru-RU" alt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0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5094245"/>
            <a:ext cx="254793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D8A2602.wav">
            <a:hlinkClick r:id="" action="ppaction://media"/>
          </p:cNvPr>
          <p:cNvPicPr>
            <a:picLocks noRot="1" noChangeAspect="1"/>
          </p:cNvPicPr>
          <p:nvPr>
            <a:wavAudioFile r:embed="rId1" name="CD8AB8C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339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8552602.wav">
            <a:hlinkClick r:id="" action="ppaction://media"/>
          </p:cNvPr>
          <p:cNvPicPr>
            <a:picLocks noRot="1" noChangeAspect="1"/>
          </p:cNvPicPr>
          <p:nvPr>
            <a:wavAudioFile r:embed="rId2" name="3855636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357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Прямоугольник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8" y="4435719"/>
            <a:ext cx="5980112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http://arstyle.org/uploads/posts/2010-07/1278134230_1263974281_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39725"/>
            <a:ext cx="5335314" cy="677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7614746" y="5350119"/>
            <a:ext cx="314817" cy="3960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65879" y="3753607"/>
            <a:ext cx="36004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0000FF"/>
                </a:solidFill>
              </a:rPr>
              <a:t>Девиз:</a:t>
            </a:r>
            <a:endParaRPr lang="ru-RU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1070573" y="80988"/>
            <a:ext cx="60109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alt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«Чистописания»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316" y="902240"/>
            <a:ext cx="4363232" cy="72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E109157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67941" r="22604" b="3119"/>
          <a:stretch>
            <a:fillRect/>
          </a:stretch>
        </p:blipFill>
        <p:spPr bwMode="auto">
          <a:xfrm>
            <a:off x="468694" y="3989284"/>
            <a:ext cx="1573249" cy="11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990138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7" t="69156" r="27837"/>
          <a:stretch>
            <a:fillRect/>
          </a:stretch>
        </p:blipFill>
        <p:spPr bwMode="auto">
          <a:xfrm>
            <a:off x="6870924" y="197622"/>
            <a:ext cx="1727522" cy="124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DDE7538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6" t="68687" r="30908" b="1776"/>
          <a:stretch>
            <a:fillRect/>
          </a:stretch>
        </p:blipFill>
        <p:spPr bwMode="auto">
          <a:xfrm>
            <a:off x="6870924" y="1700808"/>
            <a:ext cx="1603375" cy="12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B3B7EE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9" t="65173"/>
          <a:stretch>
            <a:fillRect/>
          </a:stretch>
        </p:blipFill>
        <p:spPr bwMode="auto">
          <a:xfrm>
            <a:off x="6870924" y="3282508"/>
            <a:ext cx="1581542" cy="22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DCEFE5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9" t="66220" r="15732" b="2711"/>
          <a:stretch>
            <a:fillRect/>
          </a:stretch>
        </p:blipFill>
        <p:spPr bwMode="auto">
          <a:xfrm>
            <a:off x="6487123" y="5608287"/>
            <a:ext cx="1797442" cy="10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3BEE638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9" t="68112" r="36360" b="1778"/>
          <a:stretch>
            <a:fillRect/>
          </a:stretch>
        </p:blipFill>
        <p:spPr bwMode="auto">
          <a:xfrm>
            <a:off x="4529718" y="5402248"/>
            <a:ext cx="1457595" cy="10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3B01A7D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t="68755" r="25212"/>
          <a:stretch>
            <a:fillRect/>
          </a:stretch>
        </p:blipFill>
        <p:spPr bwMode="auto">
          <a:xfrm>
            <a:off x="2527440" y="5379084"/>
            <a:ext cx="1259681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3B01A7D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t="68755" r="25212"/>
          <a:stretch>
            <a:fillRect/>
          </a:stretch>
        </p:blipFill>
        <p:spPr bwMode="auto">
          <a:xfrm>
            <a:off x="426620" y="5317370"/>
            <a:ext cx="136773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DCEFE5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52921" r="75751" b="38187"/>
          <a:stretch>
            <a:fillRect/>
          </a:stretch>
        </p:blipFill>
        <p:spPr bwMode="auto">
          <a:xfrm>
            <a:off x="2986685" y="4802821"/>
            <a:ext cx="7921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6DE4286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5" t="59738" r="35931" b="8054"/>
          <a:stretch>
            <a:fillRect/>
          </a:stretch>
        </p:blipFill>
        <p:spPr bwMode="auto">
          <a:xfrm>
            <a:off x="354401" y="2465612"/>
            <a:ext cx="1512167" cy="121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C2FB304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3" t="68877" r="39865" b="1292"/>
          <a:stretch>
            <a:fillRect/>
          </a:stretch>
        </p:blipFill>
        <p:spPr bwMode="auto">
          <a:xfrm>
            <a:off x="468694" y="902240"/>
            <a:ext cx="1368598" cy="108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542</Words>
  <Application>Microsoft Office PowerPoint</Application>
  <PresentationFormat>Экран (4:3)</PresentationFormat>
  <Paragraphs>220</Paragraphs>
  <Slides>33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 поиграем!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40</cp:revision>
  <dcterms:created xsi:type="dcterms:W3CDTF">2016-11-18T23:49:18Z</dcterms:created>
  <dcterms:modified xsi:type="dcterms:W3CDTF">2018-03-04T16:13:43Z</dcterms:modified>
</cp:coreProperties>
</file>