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32"/>
  </p:notesMasterIdLst>
  <p:handoutMasterIdLst>
    <p:handoutMasterId r:id="rId33"/>
  </p:handoutMasterIdLst>
  <p:sldIdLst>
    <p:sldId id="356" r:id="rId2"/>
    <p:sldId id="367" r:id="rId3"/>
    <p:sldId id="373" r:id="rId4"/>
    <p:sldId id="380" r:id="rId5"/>
    <p:sldId id="369" r:id="rId6"/>
    <p:sldId id="358" r:id="rId7"/>
    <p:sldId id="370" r:id="rId8"/>
    <p:sldId id="371" r:id="rId9"/>
    <p:sldId id="382" r:id="rId10"/>
    <p:sldId id="386" r:id="rId11"/>
    <p:sldId id="372" r:id="rId12"/>
    <p:sldId id="374" r:id="rId13"/>
    <p:sldId id="378" r:id="rId14"/>
    <p:sldId id="375" r:id="rId15"/>
    <p:sldId id="376" r:id="rId16"/>
    <p:sldId id="389" r:id="rId17"/>
    <p:sldId id="360" r:id="rId18"/>
    <p:sldId id="361" r:id="rId19"/>
    <p:sldId id="362" r:id="rId20"/>
    <p:sldId id="363" r:id="rId21"/>
    <p:sldId id="364" r:id="rId22"/>
    <p:sldId id="366" r:id="rId23"/>
    <p:sldId id="391" r:id="rId24"/>
    <p:sldId id="365" r:id="rId25"/>
    <p:sldId id="387" r:id="rId26"/>
    <p:sldId id="384" r:id="rId27"/>
    <p:sldId id="390" r:id="rId28"/>
    <p:sldId id="388" r:id="rId29"/>
    <p:sldId id="393" r:id="rId30"/>
    <p:sldId id="39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B0F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B0F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B0F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B0F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B0F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B0F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B0F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B0F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B0F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66"/>
    <a:srgbClr val="FF0066"/>
    <a:srgbClr val="CC0099"/>
    <a:srgbClr val="800000"/>
    <a:srgbClr val="CC3300"/>
    <a:srgbClr val="9900FF"/>
    <a:srgbClr val="FF5F2D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2" autoAdjust="0"/>
    <p:restoredTop sz="92609" autoAdjust="0"/>
  </p:normalViewPr>
  <p:slideViewPr>
    <p:cSldViewPr>
      <p:cViewPr>
        <p:scale>
          <a:sx n="80" d="100"/>
          <a:sy n="8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2BE02-2E09-4D35-A8AA-4E997CC42BB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8FDB2-F09C-4623-8D33-52DE9B08B2C4}">
      <dgm:prSet phldrT="[Текст]"/>
      <dgm:spPr>
        <a:solidFill>
          <a:srgbClr val="9D053B"/>
        </a:solidFill>
      </dgm:spPr>
      <dgm:t>
        <a:bodyPr/>
        <a:lstStyle/>
        <a:p>
          <a:r>
            <a:rPr lang="ru-RU" dirty="0" smtClean="0">
              <a:latin typeface="Cambria" pitchFamily="18" charset="0"/>
            </a:rPr>
            <a:t>АЛГОРИТМ ИССЛЕДОВАНИЯ:</a:t>
          </a:r>
          <a:endParaRPr lang="ru-RU" dirty="0">
            <a:latin typeface="Cambria" pitchFamily="18" charset="0"/>
          </a:endParaRPr>
        </a:p>
      </dgm:t>
    </dgm:pt>
    <dgm:pt modelId="{15A48DAF-7E26-42A8-BF86-1D692D5121FE}" type="parTrans" cxnId="{17842C81-1F6F-457F-9C31-B4D433A922F4}">
      <dgm:prSet/>
      <dgm:spPr/>
      <dgm:t>
        <a:bodyPr/>
        <a:lstStyle/>
        <a:p>
          <a:endParaRPr lang="ru-RU"/>
        </a:p>
      </dgm:t>
    </dgm:pt>
    <dgm:pt modelId="{AAA01F0A-EF8D-4AC5-99B3-66536CEFFEF5}" type="sibTrans" cxnId="{17842C81-1F6F-457F-9C31-B4D433A922F4}">
      <dgm:prSet/>
      <dgm:spPr/>
      <dgm:t>
        <a:bodyPr/>
        <a:lstStyle/>
        <a:p>
          <a:endParaRPr lang="ru-RU" dirty="0"/>
        </a:p>
      </dgm:t>
    </dgm:pt>
    <dgm:pt modelId="{4BF45BF8-86EB-44D5-8880-68765C96AA58}" type="pres">
      <dgm:prSet presAssocID="{48F2BE02-2E09-4D35-A8AA-4E997CC42B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60ED7D-A271-41ED-B76C-E6743071E0F7}" type="pres">
      <dgm:prSet presAssocID="{AAE8FDB2-F09C-4623-8D33-52DE9B08B2C4}" presName="vertOne" presStyleCnt="0"/>
      <dgm:spPr/>
    </dgm:pt>
    <dgm:pt modelId="{53BC2F75-986E-4119-B243-12E17C7ED4C7}" type="pres">
      <dgm:prSet presAssocID="{AAE8FDB2-F09C-4623-8D33-52DE9B08B2C4}" presName="txOne" presStyleLbl="node0" presStyleIdx="0" presStyleCnt="1" custLinFactNeighborX="-1904" custLinFactNeighborY="2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F21522-3E1E-4DB6-98A9-DC05F07E7A61}" type="pres">
      <dgm:prSet presAssocID="{AAE8FDB2-F09C-4623-8D33-52DE9B08B2C4}" presName="horzOne" presStyleCnt="0"/>
      <dgm:spPr/>
    </dgm:pt>
  </dgm:ptLst>
  <dgm:cxnLst>
    <dgm:cxn modelId="{248C9005-6955-402D-88B7-CE2131E4BCA5}" type="presOf" srcId="{48F2BE02-2E09-4D35-A8AA-4E997CC42BB2}" destId="{4BF45BF8-86EB-44D5-8880-68765C96AA58}" srcOrd="0" destOrd="0" presId="urn:microsoft.com/office/officeart/2005/8/layout/hierarchy4"/>
    <dgm:cxn modelId="{F765DD6F-BB77-4B22-95BF-B6AFFB18D790}" type="presOf" srcId="{AAE8FDB2-F09C-4623-8D33-52DE9B08B2C4}" destId="{53BC2F75-986E-4119-B243-12E17C7ED4C7}" srcOrd="0" destOrd="0" presId="urn:microsoft.com/office/officeart/2005/8/layout/hierarchy4"/>
    <dgm:cxn modelId="{17842C81-1F6F-457F-9C31-B4D433A922F4}" srcId="{48F2BE02-2E09-4D35-A8AA-4E997CC42BB2}" destId="{AAE8FDB2-F09C-4623-8D33-52DE9B08B2C4}" srcOrd="0" destOrd="0" parTransId="{15A48DAF-7E26-42A8-BF86-1D692D5121FE}" sibTransId="{AAA01F0A-EF8D-4AC5-99B3-66536CEFFEF5}"/>
    <dgm:cxn modelId="{65A14F55-792D-43BD-8EA5-E2FD74F43A3F}" type="presParOf" srcId="{4BF45BF8-86EB-44D5-8880-68765C96AA58}" destId="{BD60ED7D-A271-41ED-B76C-E6743071E0F7}" srcOrd="0" destOrd="0" presId="urn:microsoft.com/office/officeart/2005/8/layout/hierarchy4"/>
    <dgm:cxn modelId="{474CDBCB-37E1-4738-9ACE-BA9F51CB13C0}" type="presParOf" srcId="{BD60ED7D-A271-41ED-B76C-E6743071E0F7}" destId="{53BC2F75-986E-4119-B243-12E17C7ED4C7}" srcOrd="0" destOrd="0" presId="urn:microsoft.com/office/officeart/2005/8/layout/hierarchy4"/>
    <dgm:cxn modelId="{B6A578DA-5DEE-4710-B5F9-12FF19679095}" type="presParOf" srcId="{BD60ED7D-A271-41ED-B76C-E6743071E0F7}" destId="{A0F21522-3E1E-4DB6-98A9-DC05F07E7A61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A8876-A163-47A9-B016-620BF44E7F4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47C44C7-2E14-40FC-9CFD-1B83C879F0C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Cambria" pitchFamily="18" charset="0"/>
            </a:rPr>
            <a:t>СБОР </a:t>
          </a:r>
        </a:p>
        <a:p>
          <a:r>
            <a:rPr lang="ru-RU" sz="2000" b="1" dirty="0" smtClean="0">
              <a:latin typeface="Cambria" pitchFamily="18" charset="0"/>
            </a:rPr>
            <a:t>ИНФОРМАЦИИ</a:t>
          </a:r>
          <a:endParaRPr lang="ru-RU" sz="2000" b="1" dirty="0">
            <a:latin typeface="Cambria" pitchFamily="18" charset="0"/>
          </a:endParaRPr>
        </a:p>
      </dgm:t>
    </dgm:pt>
    <dgm:pt modelId="{0B91C415-E08A-4546-8D18-79698C41C2B6}" type="parTrans" cxnId="{4A6724B3-12DB-41BD-9970-7D276E631FDA}">
      <dgm:prSet/>
      <dgm:spPr/>
      <dgm:t>
        <a:bodyPr/>
        <a:lstStyle/>
        <a:p>
          <a:endParaRPr lang="ru-RU"/>
        </a:p>
      </dgm:t>
    </dgm:pt>
    <dgm:pt modelId="{9C0EA8BB-7CA1-4096-8EFC-BFACBF38F556}" type="sibTrans" cxnId="{4A6724B3-12DB-41BD-9970-7D276E631FDA}">
      <dgm:prSet/>
      <dgm:spPr/>
      <dgm:t>
        <a:bodyPr/>
        <a:lstStyle/>
        <a:p>
          <a:endParaRPr lang="ru-RU"/>
        </a:p>
      </dgm:t>
    </dgm:pt>
    <dgm:pt modelId="{0C00101E-9E50-470F-8BC2-407C375E1AD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solidFill>
                <a:schemeClr val="bg2"/>
              </a:solidFill>
              <a:latin typeface="Cambria" pitchFamily="18" charset="0"/>
            </a:rPr>
            <a:t>АНКЕТИРОВАНИЕ</a:t>
          </a:r>
          <a:endParaRPr lang="ru-RU" sz="2400" b="1" dirty="0">
            <a:solidFill>
              <a:schemeClr val="bg2"/>
            </a:solidFill>
            <a:latin typeface="Cambria" pitchFamily="18" charset="0"/>
          </a:endParaRPr>
        </a:p>
      </dgm:t>
    </dgm:pt>
    <dgm:pt modelId="{5635659F-9F50-4868-A2BC-639ACBC08173}" type="parTrans" cxnId="{4DC505A9-3EAF-48A6-BB3E-EE497C88AA7B}">
      <dgm:prSet/>
      <dgm:spPr/>
      <dgm:t>
        <a:bodyPr/>
        <a:lstStyle/>
        <a:p>
          <a:endParaRPr lang="ru-RU"/>
        </a:p>
      </dgm:t>
    </dgm:pt>
    <dgm:pt modelId="{EAF69F4B-3C04-4A3B-9A90-D316171D53A1}" type="sibTrans" cxnId="{4DC505A9-3EAF-48A6-BB3E-EE497C88AA7B}">
      <dgm:prSet/>
      <dgm:spPr/>
      <dgm:t>
        <a:bodyPr/>
        <a:lstStyle/>
        <a:p>
          <a:endParaRPr lang="ru-RU"/>
        </a:p>
      </dgm:t>
    </dgm:pt>
    <dgm:pt modelId="{4A929520-95A8-4E92-A471-D544CE2A690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2"/>
              </a:solidFill>
              <a:latin typeface="Cambria" pitchFamily="18" charset="0"/>
            </a:rPr>
            <a:t>ИНТЕРВЬЮ</a:t>
          </a:r>
          <a:endParaRPr lang="ru-RU" sz="2400" b="1" dirty="0">
            <a:solidFill>
              <a:schemeClr val="bg2"/>
            </a:solidFill>
            <a:latin typeface="Cambria" pitchFamily="18" charset="0"/>
          </a:endParaRPr>
        </a:p>
      </dgm:t>
    </dgm:pt>
    <dgm:pt modelId="{87581CCF-0DF7-4682-987B-2C2353260FC8}" type="parTrans" cxnId="{5F4B4298-BAE6-4DD3-8361-8521CA2B7A91}">
      <dgm:prSet/>
      <dgm:spPr/>
      <dgm:t>
        <a:bodyPr/>
        <a:lstStyle/>
        <a:p>
          <a:endParaRPr lang="ru-RU"/>
        </a:p>
      </dgm:t>
    </dgm:pt>
    <dgm:pt modelId="{A61F44C5-E2C8-4AA1-BA21-214F7A3F6372}" type="sibTrans" cxnId="{5F4B4298-BAE6-4DD3-8361-8521CA2B7A91}">
      <dgm:prSet/>
      <dgm:spPr/>
      <dgm:t>
        <a:bodyPr/>
        <a:lstStyle/>
        <a:p>
          <a:endParaRPr lang="ru-RU"/>
        </a:p>
      </dgm:t>
    </dgm:pt>
    <dgm:pt modelId="{C8CD6951-F668-41E0-A449-71EE9EB35C53}">
      <dgm:prSet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Cambria" pitchFamily="18" charset="0"/>
            </a:rPr>
            <a:t>ВЫВОДЫ</a:t>
          </a:r>
          <a:endParaRPr lang="ru-RU" sz="2000" b="1" dirty="0">
            <a:solidFill>
              <a:schemeClr val="bg1"/>
            </a:solidFill>
            <a:latin typeface="Cambria" pitchFamily="18" charset="0"/>
          </a:endParaRPr>
        </a:p>
      </dgm:t>
    </dgm:pt>
    <dgm:pt modelId="{FE6EC191-74F8-44D2-B7B8-0F9E0D7C9DE6}" type="parTrans" cxnId="{5A2414D9-DE62-408F-966B-A3C98E435633}">
      <dgm:prSet/>
      <dgm:spPr/>
      <dgm:t>
        <a:bodyPr/>
        <a:lstStyle/>
        <a:p>
          <a:endParaRPr lang="ru-RU"/>
        </a:p>
      </dgm:t>
    </dgm:pt>
    <dgm:pt modelId="{0052D7DF-BEAA-4572-82D5-3E13B1355E8B}" type="sibTrans" cxnId="{5A2414D9-DE62-408F-966B-A3C98E435633}">
      <dgm:prSet/>
      <dgm:spPr/>
      <dgm:t>
        <a:bodyPr/>
        <a:lstStyle/>
        <a:p>
          <a:endParaRPr lang="ru-RU"/>
        </a:p>
      </dgm:t>
    </dgm:pt>
    <dgm:pt modelId="{F728CECF-C318-4637-A3E4-DE3D9E2D854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2"/>
              </a:solidFill>
              <a:latin typeface="Cambria" pitchFamily="18" charset="0"/>
            </a:rPr>
            <a:t>АКЦИЯ </a:t>
          </a:r>
        </a:p>
        <a:p>
          <a:r>
            <a:rPr lang="ru-RU" sz="1800" b="1" dirty="0" smtClean="0">
              <a:solidFill>
                <a:srgbClr val="FFFF00"/>
              </a:solidFill>
              <a:latin typeface="Cambria" pitchFamily="18" charset="0"/>
            </a:rPr>
            <a:t>«День без интернета»</a:t>
          </a:r>
          <a:endParaRPr lang="ru-RU" sz="1800" b="1" dirty="0">
            <a:solidFill>
              <a:srgbClr val="FFFF00"/>
            </a:solidFill>
            <a:latin typeface="Cambria" pitchFamily="18" charset="0"/>
          </a:endParaRPr>
        </a:p>
      </dgm:t>
    </dgm:pt>
    <dgm:pt modelId="{27655ADC-687E-4E6D-897F-C57E36BFC18E}" type="parTrans" cxnId="{A17B0DA9-5559-450E-868E-71FDF24BD517}">
      <dgm:prSet/>
      <dgm:spPr/>
      <dgm:t>
        <a:bodyPr/>
        <a:lstStyle/>
        <a:p>
          <a:endParaRPr lang="ru-RU"/>
        </a:p>
      </dgm:t>
    </dgm:pt>
    <dgm:pt modelId="{1E92301E-21C1-4825-8F5C-F5C3FDB2525D}" type="sibTrans" cxnId="{A17B0DA9-5559-450E-868E-71FDF24BD517}">
      <dgm:prSet/>
      <dgm:spPr/>
      <dgm:t>
        <a:bodyPr/>
        <a:lstStyle/>
        <a:p>
          <a:endParaRPr lang="ru-RU"/>
        </a:p>
      </dgm:t>
    </dgm:pt>
    <dgm:pt modelId="{F6D16486-93C1-491F-8D65-6FFB6961DA5A}" type="pres">
      <dgm:prSet presAssocID="{4D9A8876-A163-47A9-B016-620BF44E7F4B}" presName="linearFlow" presStyleCnt="0">
        <dgm:presLayoutVars>
          <dgm:dir/>
          <dgm:resizeHandles val="exact"/>
        </dgm:presLayoutVars>
      </dgm:prSet>
      <dgm:spPr/>
    </dgm:pt>
    <dgm:pt modelId="{792F3D43-113B-4D73-8B0F-B75F76366DFA}" type="pres">
      <dgm:prSet presAssocID="{A47C44C7-2E14-40FC-9CFD-1B83C879F0CB}" presName="composite" presStyleCnt="0"/>
      <dgm:spPr/>
    </dgm:pt>
    <dgm:pt modelId="{74E907D0-8038-4894-9C61-2762FD098D74}" type="pres">
      <dgm:prSet presAssocID="{A47C44C7-2E14-40FC-9CFD-1B83C879F0CB}" presName="imgShp" presStyleLbl="fgImgPlace1" presStyleIdx="0" presStyleCnt="5" custLinFactNeighborX="-4961" custLinFactNeighborY="-1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5541B0-14E1-40F2-AED6-4B8A41F3D4A0}" type="pres">
      <dgm:prSet presAssocID="{A47C44C7-2E14-40FC-9CFD-1B83C879F0CB}" presName="txShp" presStyleLbl="node1" presStyleIdx="0" presStyleCnt="5" custScaleX="146894" custLinFactNeighborX="-731" custLinFactNeighborY="-3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72B7B-8482-4EC8-B4CD-18A73811855D}" type="pres">
      <dgm:prSet presAssocID="{9C0EA8BB-7CA1-4096-8EFC-BFACBF38F556}" presName="spacing" presStyleCnt="0"/>
      <dgm:spPr/>
    </dgm:pt>
    <dgm:pt modelId="{FA605FD9-1681-4ECB-95F6-A2B34B59A64F}" type="pres">
      <dgm:prSet presAssocID="{0C00101E-9E50-470F-8BC2-407C375E1AD8}" presName="composite" presStyleCnt="0"/>
      <dgm:spPr/>
    </dgm:pt>
    <dgm:pt modelId="{147B5EA0-EBF8-4A2E-8F1A-86A93A084D07}" type="pres">
      <dgm:prSet presAssocID="{0C00101E-9E50-470F-8BC2-407C375E1AD8}" presName="imgShp" presStyleLbl="fgImgPlace1" presStyleIdx="1" presStyleCnt="5" custLinFactNeighborX="-48801" custLinFactNeighborY="9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26163AB-356E-4459-9313-FABC13E4ED06}" type="pres">
      <dgm:prSet presAssocID="{0C00101E-9E50-470F-8BC2-407C375E1AD8}" presName="txShp" presStyleLbl="node1" presStyleIdx="1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1958C-28D2-445F-B71C-AC2944C05C19}" type="pres">
      <dgm:prSet presAssocID="{EAF69F4B-3C04-4A3B-9A90-D316171D53A1}" presName="spacing" presStyleCnt="0"/>
      <dgm:spPr/>
    </dgm:pt>
    <dgm:pt modelId="{0114E482-F2B7-4623-8C8A-23F2B408CEFE}" type="pres">
      <dgm:prSet presAssocID="{4A929520-95A8-4E92-A471-D544CE2A6908}" presName="composite" presStyleCnt="0"/>
      <dgm:spPr/>
    </dgm:pt>
    <dgm:pt modelId="{8898CB1D-8A13-43E1-99B1-2EBF77962F93}" type="pres">
      <dgm:prSet presAssocID="{4A929520-95A8-4E92-A471-D544CE2A6908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FF30C25-092B-4FD3-8B28-883F380F1E56}" type="pres">
      <dgm:prSet presAssocID="{4A929520-95A8-4E92-A471-D544CE2A6908}" presName="txShp" presStyleLbl="node1" presStyleIdx="2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082CE-D615-4B1F-A692-FDD42E05CF26}" type="pres">
      <dgm:prSet presAssocID="{A61F44C5-E2C8-4AA1-BA21-214F7A3F6372}" presName="spacing" presStyleCnt="0"/>
      <dgm:spPr/>
    </dgm:pt>
    <dgm:pt modelId="{BAECB0DE-BEAA-4C4F-A2D1-ACEFD1C0934C}" type="pres">
      <dgm:prSet presAssocID="{F728CECF-C318-4637-A3E4-DE3D9E2D8549}" presName="composite" presStyleCnt="0"/>
      <dgm:spPr/>
    </dgm:pt>
    <dgm:pt modelId="{5A43A86F-0AC7-45CA-BDC2-3E50CCEA09A2}" type="pres">
      <dgm:prSet presAssocID="{F728CECF-C318-4637-A3E4-DE3D9E2D8549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BC6356A-0AB5-43EB-9B33-55F7AB4A8155}" type="pres">
      <dgm:prSet presAssocID="{F728CECF-C318-4637-A3E4-DE3D9E2D8549}" presName="txShp" presStyleLbl="node1" presStyleIdx="3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3492E-A7BA-4D4B-AD96-D89025C3ECB9}" type="pres">
      <dgm:prSet presAssocID="{1E92301E-21C1-4825-8F5C-F5C3FDB2525D}" presName="spacing" presStyleCnt="0"/>
      <dgm:spPr/>
    </dgm:pt>
    <dgm:pt modelId="{6701458A-C87B-4645-B8BD-1614F097696E}" type="pres">
      <dgm:prSet presAssocID="{C8CD6951-F668-41E0-A449-71EE9EB35C53}" presName="composite" presStyleCnt="0"/>
      <dgm:spPr/>
    </dgm:pt>
    <dgm:pt modelId="{2A436E7A-DE51-4004-BAD3-87434A325465}" type="pres">
      <dgm:prSet presAssocID="{C8CD6951-F668-41E0-A449-71EE9EB35C53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85147D3-CE87-450B-94E5-BF01D09541FE}" type="pres">
      <dgm:prSet presAssocID="{C8CD6951-F668-41E0-A449-71EE9EB35C53}" presName="txShp" presStyleLbl="node1" presStyleIdx="4" presStyleCnt="5" custScaleX="150376" custLinFactNeighborY="-1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4B4298-BAE6-4DD3-8361-8521CA2B7A91}" srcId="{4D9A8876-A163-47A9-B016-620BF44E7F4B}" destId="{4A929520-95A8-4E92-A471-D544CE2A6908}" srcOrd="2" destOrd="0" parTransId="{87581CCF-0DF7-4682-987B-2C2353260FC8}" sibTransId="{A61F44C5-E2C8-4AA1-BA21-214F7A3F6372}"/>
    <dgm:cxn modelId="{A17B0DA9-5559-450E-868E-71FDF24BD517}" srcId="{4D9A8876-A163-47A9-B016-620BF44E7F4B}" destId="{F728CECF-C318-4637-A3E4-DE3D9E2D8549}" srcOrd="3" destOrd="0" parTransId="{27655ADC-687E-4E6D-897F-C57E36BFC18E}" sibTransId="{1E92301E-21C1-4825-8F5C-F5C3FDB2525D}"/>
    <dgm:cxn modelId="{A5C60801-50C5-4A44-8154-F02943717667}" type="presOf" srcId="{4A929520-95A8-4E92-A471-D544CE2A6908}" destId="{AFF30C25-092B-4FD3-8B28-883F380F1E56}" srcOrd="0" destOrd="0" presId="urn:microsoft.com/office/officeart/2005/8/layout/vList3#1"/>
    <dgm:cxn modelId="{02075BF0-76DF-4E24-911F-EA80D57E5C1C}" type="presOf" srcId="{4D9A8876-A163-47A9-B016-620BF44E7F4B}" destId="{F6D16486-93C1-491F-8D65-6FFB6961DA5A}" srcOrd="0" destOrd="0" presId="urn:microsoft.com/office/officeart/2005/8/layout/vList3#1"/>
    <dgm:cxn modelId="{47A073AC-68AA-47DE-B9E3-4366D731151E}" type="presOf" srcId="{F728CECF-C318-4637-A3E4-DE3D9E2D8549}" destId="{6BC6356A-0AB5-43EB-9B33-55F7AB4A8155}" srcOrd="0" destOrd="0" presId="urn:microsoft.com/office/officeart/2005/8/layout/vList3#1"/>
    <dgm:cxn modelId="{4DC505A9-3EAF-48A6-BB3E-EE497C88AA7B}" srcId="{4D9A8876-A163-47A9-B016-620BF44E7F4B}" destId="{0C00101E-9E50-470F-8BC2-407C375E1AD8}" srcOrd="1" destOrd="0" parTransId="{5635659F-9F50-4868-A2BC-639ACBC08173}" sibTransId="{EAF69F4B-3C04-4A3B-9A90-D316171D53A1}"/>
    <dgm:cxn modelId="{513F0253-E88E-4FF0-A461-284731FFADFB}" type="presOf" srcId="{C8CD6951-F668-41E0-A449-71EE9EB35C53}" destId="{D85147D3-CE87-450B-94E5-BF01D09541FE}" srcOrd="0" destOrd="0" presId="urn:microsoft.com/office/officeart/2005/8/layout/vList3#1"/>
    <dgm:cxn modelId="{4A6724B3-12DB-41BD-9970-7D276E631FDA}" srcId="{4D9A8876-A163-47A9-B016-620BF44E7F4B}" destId="{A47C44C7-2E14-40FC-9CFD-1B83C879F0CB}" srcOrd="0" destOrd="0" parTransId="{0B91C415-E08A-4546-8D18-79698C41C2B6}" sibTransId="{9C0EA8BB-7CA1-4096-8EFC-BFACBF38F556}"/>
    <dgm:cxn modelId="{5A2414D9-DE62-408F-966B-A3C98E435633}" srcId="{4D9A8876-A163-47A9-B016-620BF44E7F4B}" destId="{C8CD6951-F668-41E0-A449-71EE9EB35C53}" srcOrd="4" destOrd="0" parTransId="{FE6EC191-74F8-44D2-B7B8-0F9E0D7C9DE6}" sibTransId="{0052D7DF-BEAA-4572-82D5-3E13B1355E8B}"/>
    <dgm:cxn modelId="{DCD7EEC0-3B61-4BA2-ABB8-B4415A46E163}" type="presOf" srcId="{0C00101E-9E50-470F-8BC2-407C375E1AD8}" destId="{426163AB-356E-4459-9313-FABC13E4ED06}" srcOrd="0" destOrd="0" presId="urn:microsoft.com/office/officeart/2005/8/layout/vList3#1"/>
    <dgm:cxn modelId="{2AF086A5-75EC-4B0D-A249-A48C1D0FD347}" type="presOf" srcId="{A47C44C7-2E14-40FC-9CFD-1B83C879F0CB}" destId="{E75541B0-14E1-40F2-AED6-4B8A41F3D4A0}" srcOrd="0" destOrd="0" presId="urn:microsoft.com/office/officeart/2005/8/layout/vList3#1"/>
    <dgm:cxn modelId="{9058371D-B41E-4378-BEFC-BC1A8DCA4749}" type="presParOf" srcId="{F6D16486-93C1-491F-8D65-6FFB6961DA5A}" destId="{792F3D43-113B-4D73-8B0F-B75F76366DFA}" srcOrd="0" destOrd="0" presId="urn:microsoft.com/office/officeart/2005/8/layout/vList3#1"/>
    <dgm:cxn modelId="{EB4D06C1-F102-458E-AC87-26C06D6CFDF7}" type="presParOf" srcId="{792F3D43-113B-4D73-8B0F-B75F76366DFA}" destId="{74E907D0-8038-4894-9C61-2762FD098D74}" srcOrd="0" destOrd="0" presId="urn:microsoft.com/office/officeart/2005/8/layout/vList3#1"/>
    <dgm:cxn modelId="{6859FA41-CA95-41CC-9E20-10C957F05870}" type="presParOf" srcId="{792F3D43-113B-4D73-8B0F-B75F76366DFA}" destId="{E75541B0-14E1-40F2-AED6-4B8A41F3D4A0}" srcOrd="1" destOrd="0" presId="urn:microsoft.com/office/officeart/2005/8/layout/vList3#1"/>
    <dgm:cxn modelId="{6FFE8EF5-0C9E-4DAD-AD58-1632ED8FA937}" type="presParOf" srcId="{F6D16486-93C1-491F-8D65-6FFB6961DA5A}" destId="{7EE72B7B-8482-4EC8-B4CD-18A73811855D}" srcOrd="1" destOrd="0" presId="urn:microsoft.com/office/officeart/2005/8/layout/vList3#1"/>
    <dgm:cxn modelId="{05CC82AE-9661-4F6B-BD0B-5D10A96F6858}" type="presParOf" srcId="{F6D16486-93C1-491F-8D65-6FFB6961DA5A}" destId="{FA605FD9-1681-4ECB-95F6-A2B34B59A64F}" srcOrd="2" destOrd="0" presId="urn:microsoft.com/office/officeart/2005/8/layout/vList3#1"/>
    <dgm:cxn modelId="{6E48D58B-BFCF-4ACC-86BF-A256EF62E33D}" type="presParOf" srcId="{FA605FD9-1681-4ECB-95F6-A2B34B59A64F}" destId="{147B5EA0-EBF8-4A2E-8F1A-86A93A084D07}" srcOrd="0" destOrd="0" presId="urn:microsoft.com/office/officeart/2005/8/layout/vList3#1"/>
    <dgm:cxn modelId="{8D95F5C3-8AE5-440C-A949-A2ED7BDEFF80}" type="presParOf" srcId="{FA605FD9-1681-4ECB-95F6-A2B34B59A64F}" destId="{426163AB-356E-4459-9313-FABC13E4ED06}" srcOrd="1" destOrd="0" presId="urn:microsoft.com/office/officeart/2005/8/layout/vList3#1"/>
    <dgm:cxn modelId="{C6CDF25E-2DC4-4CCA-B396-4BC34A718F44}" type="presParOf" srcId="{F6D16486-93C1-491F-8D65-6FFB6961DA5A}" destId="{7A51958C-28D2-445F-B71C-AC2944C05C19}" srcOrd="3" destOrd="0" presId="urn:microsoft.com/office/officeart/2005/8/layout/vList3#1"/>
    <dgm:cxn modelId="{A1B812F1-34CF-4356-8B6A-94E687812E65}" type="presParOf" srcId="{F6D16486-93C1-491F-8D65-6FFB6961DA5A}" destId="{0114E482-F2B7-4623-8C8A-23F2B408CEFE}" srcOrd="4" destOrd="0" presId="urn:microsoft.com/office/officeart/2005/8/layout/vList3#1"/>
    <dgm:cxn modelId="{64CCAE1D-8EC4-4FF2-AB8C-877D34A13D35}" type="presParOf" srcId="{0114E482-F2B7-4623-8C8A-23F2B408CEFE}" destId="{8898CB1D-8A13-43E1-99B1-2EBF77962F93}" srcOrd="0" destOrd="0" presId="urn:microsoft.com/office/officeart/2005/8/layout/vList3#1"/>
    <dgm:cxn modelId="{75411C4B-6FE7-4266-9C60-58633FAC530E}" type="presParOf" srcId="{0114E482-F2B7-4623-8C8A-23F2B408CEFE}" destId="{AFF30C25-092B-4FD3-8B28-883F380F1E56}" srcOrd="1" destOrd="0" presId="urn:microsoft.com/office/officeart/2005/8/layout/vList3#1"/>
    <dgm:cxn modelId="{0A296834-6196-4F73-A58F-0307E3E32654}" type="presParOf" srcId="{F6D16486-93C1-491F-8D65-6FFB6961DA5A}" destId="{46F082CE-D615-4B1F-A692-FDD42E05CF26}" srcOrd="5" destOrd="0" presId="urn:microsoft.com/office/officeart/2005/8/layout/vList3#1"/>
    <dgm:cxn modelId="{D0ECB7A4-9C58-4C68-A43A-58B60CD3926C}" type="presParOf" srcId="{F6D16486-93C1-491F-8D65-6FFB6961DA5A}" destId="{BAECB0DE-BEAA-4C4F-A2D1-ACEFD1C0934C}" srcOrd="6" destOrd="0" presId="urn:microsoft.com/office/officeart/2005/8/layout/vList3#1"/>
    <dgm:cxn modelId="{F699A193-AD0A-4F3A-BF14-62FBAD24767A}" type="presParOf" srcId="{BAECB0DE-BEAA-4C4F-A2D1-ACEFD1C0934C}" destId="{5A43A86F-0AC7-45CA-BDC2-3E50CCEA09A2}" srcOrd="0" destOrd="0" presId="urn:microsoft.com/office/officeart/2005/8/layout/vList3#1"/>
    <dgm:cxn modelId="{E8119830-7257-45B2-A808-3CB7863CBC74}" type="presParOf" srcId="{BAECB0DE-BEAA-4C4F-A2D1-ACEFD1C0934C}" destId="{6BC6356A-0AB5-43EB-9B33-55F7AB4A8155}" srcOrd="1" destOrd="0" presId="urn:microsoft.com/office/officeart/2005/8/layout/vList3#1"/>
    <dgm:cxn modelId="{525F3F10-4516-410B-BB7A-5D1FD61BC037}" type="presParOf" srcId="{F6D16486-93C1-491F-8D65-6FFB6961DA5A}" destId="{F433492E-A7BA-4D4B-AD96-D89025C3ECB9}" srcOrd="7" destOrd="0" presId="urn:microsoft.com/office/officeart/2005/8/layout/vList3#1"/>
    <dgm:cxn modelId="{8C5994A2-9CA0-494F-BE3B-9F087D26C408}" type="presParOf" srcId="{F6D16486-93C1-491F-8D65-6FFB6961DA5A}" destId="{6701458A-C87B-4645-B8BD-1614F097696E}" srcOrd="8" destOrd="0" presId="urn:microsoft.com/office/officeart/2005/8/layout/vList3#1"/>
    <dgm:cxn modelId="{A82FD7C0-624A-4692-9F92-5695F24D8A58}" type="presParOf" srcId="{6701458A-C87B-4645-B8BD-1614F097696E}" destId="{2A436E7A-DE51-4004-BAD3-87434A325465}" srcOrd="0" destOrd="0" presId="urn:microsoft.com/office/officeart/2005/8/layout/vList3#1"/>
    <dgm:cxn modelId="{C0EACE4B-B984-475C-B1F6-E42EA94C1791}" type="presParOf" srcId="{6701458A-C87B-4645-B8BD-1614F097696E}" destId="{D85147D3-CE87-450B-94E5-BF01D09541FE}" srcOrd="1" destOrd="0" presId="urn:microsoft.com/office/officeart/2005/8/layout/vList3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B52928-BD42-414D-A28A-4D66571FAD7E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83AEE0-037E-4387-B2BD-9F01D0A55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62CA53-03B3-4D8F-84AD-24AF4649B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ru-RU"/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2C40-0203-4DB3-9CE5-FBDAA4F09E24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2B081DD-CB35-4CDF-9154-7A39BBFB0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7583-9BB3-43CA-9EC4-EEFBDED04B25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28B04A5C-CFF8-47CA-AC37-5F91EAF01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B9EF-6906-40C2-AC3B-BCABA48B160F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9F654CB5-13A6-427E-B643-3D865B634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2327-AAF0-4FA1-9EBD-E9BA428A1C05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B159AAB9-C31A-45ED-AA65-E1F7B966A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6924-22B9-492E-8BEB-3B2EB728922B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D93CC3BE-C64B-492B-B4E1-863127368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F9FA-F5FD-4B20-8326-759AED1769D2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312B6C6-B94C-4753-AA05-101CDEDC4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7119-3E4D-41D4-93E4-D708A523CCBE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F71A474E-5B51-4197-9E66-3AA1CEAE6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7D9C-E3C9-4C29-B938-68C7D9B5F52B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32452C84-C123-45F9-BDDA-CF8F9E150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9D1AF-496A-4400-A0A6-F6437E41BE7A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A0B53D2A-AEAC-4F02-B558-25E6D8678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C5AD-1212-40C7-90F4-3E6D63DC530A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D894C236-9815-48CA-9AC6-979FA7614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F1FE-A32B-48DF-9E20-36AB824ED98F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C8FCE3F-21B4-44CE-BB9A-0CAD0291C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  <a:lvl2pPr lvl="1">
              <a:spcBef>
                <a:spcPct val="20000"/>
              </a:spcBef>
              <a:buFontTx/>
              <a:buChar char="•"/>
              <a:defRPr/>
            </a:lvl2pPr>
          </a:lstStyle>
          <a:p>
            <a:pPr lvl="1">
              <a:defRPr/>
            </a:pPr>
            <a:fld id="{4A872C75-8D32-4ADA-8718-FC280354B7D2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8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358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358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358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</p:grp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ru-RU"/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ru-RU"/>
            </a:p>
          </p:txBody>
        </p:sp>
      </p:grpSp>
      <p:sp>
        <p:nvSpPr>
          <p:cNvPr id="358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advClick="0" advTm="5000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jpeg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14480" y="274638"/>
            <a:ext cx="6972320" cy="1143000"/>
          </a:xfrm>
          <a:noFill/>
        </p:spPr>
        <p:txBody>
          <a:bodyPr/>
          <a:lstStyle/>
          <a:p>
            <a: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  <a:t>                </a:t>
            </a:r>
            <a:b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</a:br>
            <a: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  <a:t/>
            </a:r>
            <a:b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</a:br>
            <a: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  <a:t/>
            </a:r>
            <a:b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</a:br>
            <a: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  <a:t/>
            </a:r>
            <a:b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</a:br>
            <a: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  <a:t>   </a:t>
            </a:r>
            <a:r>
              <a:rPr lang="ru-RU" sz="7200" dirty="0" smtClean="0">
                <a:solidFill>
                  <a:schemeClr val="hlink"/>
                </a:solidFill>
                <a:effectLst/>
                <a:latin typeface="Arial Black" pitchFamily="34" charset="0"/>
              </a:rPr>
              <a:t>ВЛИЯНИЕ </a:t>
            </a:r>
            <a:r>
              <a:rPr lang="ru-RU" sz="3600" dirty="0" smtClean="0">
                <a:solidFill>
                  <a:schemeClr val="hlink"/>
                </a:solidFill>
                <a:effectLst/>
                <a:latin typeface="Arial" charset="0"/>
              </a:rPr>
              <a:t/>
            </a:r>
            <a:br>
              <a:rPr lang="ru-RU" sz="3600" dirty="0" smtClean="0">
                <a:solidFill>
                  <a:schemeClr val="hlink"/>
                </a:solidFill>
                <a:effectLst/>
                <a:latin typeface="Arial" charset="0"/>
              </a:rPr>
            </a:br>
            <a:r>
              <a:rPr lang="ru-RU" sz="3200" i="1" dirty="0" smtClean="0">
                <a:solidFill>
                  <a:schemeClr val="hlink"/>
                </a:solidFill>
                <a:effectLst/>
                <a:latin typeface="Arial" charset="0"/>
              </a:rPr>
              <a:t>СОЦИАЛЬНЫХ СЕТЕЙ </a:t>
            </a:r>
            <a:br>
              <a:rPr lang="ru-RU" sz="3200" i="1" dirty="0" smtClean="0">
                <a:solidFill>
                  <a:schemeClr val="hlink"/>
                </a:solidFill>
                <a:effectLst/>
                <a:latin typeface="Arial" charset="0"/>
              </a:rPr>
            </a:br>
            <a:r>
              <a:rPr lang="ru-RU" sz="3200" i="1" dirty="0" smtClean="0">
                <a:solidFill>
                  <a:schemeClr val="hlink"/>
                </a:solidFill>
                <a:effectLst/>
                <a:latin typeface="Arial" charset="0"/>
              </a:rPr>
              <a:t>НА РЕЧЬ ШКОЛЬНИКОВ</a:t>
            </a:r>
            <a:r>
              <a:rPr lang="ru-RU" sz="4800" i="1" dirty="0" smtClean="0">
                <a:solidFill>
                  <a:schemeClr val="hlink"/>
                </a:solidFill>
                <a:effectLst/>
                <a:latin typeface="Arial" charset="0"/>
              </a:rPr>
              <a:t/>
            </a:r>
            <a:br>
              <a:rPr lang="ru-RU" sz="4800" i="1" dirty="0" smtClean="0">
                <a:solidFill>
                  <a:schemeClr val="hlink"/>
                </a:solidFill>
                <a:effectLst/>
                <a:latin typeface="Arial" charset="0"/>
              </a:rPr>
            </a:br>
            <a:endParaRPr lang="ru-RU" sz="3200" i="1" dirty="0" smtClean="0"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ru-RU" b="1" i="1" u="sng" dirty="0" smtClean="0">
              <a:solidFill>
                <a:srgbClr val="FFFF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ru-RU" b="1" i="1" u="sng" dirty="0" smtClean="0">
              <a:solidFill>
                <a:srgbClr val="FFFF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ru-RU" b="1" i="1" u="sng" dirty="0" smtClean="0">
              <a:solidFill>
                <a:srgbClr val="FFFF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ru-RU" b="1" i="1" u="sng" dirty="0" smtClean="0">
              <a:solidFill>
                <a:srgbClr val="FFFF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ru-RU" b="1" i="1" u="sng" dirty="0" smtClean="0">
              <a:solidFill>
                <a:srgbClr val="FFFF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ru-RU" b="1" i="1" u="sng" dirty="0" smtClean="0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defRPr/>
            </a:pPr>
            <a:endParaRPr lang="ru-RU" sz="2400" b="1" dirty="0" smtClean="0">
              <a:effectLst/>
              <a:latin typeface="Arial" charset="0"/>
            </a:endParaRPr>
          </a:p>
        </p:txBody>
      </p:sp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1928794" y="785794"/>
            <a:ext cx="6929485" cy="32861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91"/>
              </a:avLst>
            </a:prstTxWarp>
          </a:bodyPr>
          <a:lstStyle/>
          <a:p>
            <a:pPr algn="ctr"/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Рисунок 5" descr="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748712" cy="1954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857224" y="3429000"/>
            <a:ext cx="7500990" cy="2857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nstantia" pitchFamily="18" charset="0"/>
              </a:rPr>
              <a:t>Исследователь:</a:t>
            </a:r>
          </a:p>
          <a:p>
            <a:pPr algn="ctr"/>
            <a:r>
              <a:rPr lang="ru-RU" sz="2400" b="1" dirty="0" smtClean="0">
                <a:latin typeface="Constantia" pitchFamily="18" charset="0"/>
              </a:rPr>
              <a:t>Кеттеш Ельнур Нурланулы</a:t>
            </a:r>
          </a:p>
          <a:p>
            <a:pPr algn="ctr"/>
            <a:r>
              <a:rPr lang="ru-RU" sz="2400" b="1" dirty="0" smtClean="0">
                <a:latin typeface="Constantia" pitchFamily="18" charset="0"/>
              </a:rPr>
              <a:t>ученик 9 «А» класса КГУ ШГ «Туран»</a:t>
            </a:r>
          </a:p>
          <a:p>
            <a:pPr algn="ctr"/>
            <a:r>
              <a:rPr lang="ru-RU" sz="2400" b="1" dirty="0" smtClean="0">
                <a:latin typeface="Constantia" pitchFamily="18" charset="0"/>
              </a:rPr>
              <a:t>Руководитель: Раимбекова У.К.</a:t>
            </a:r>
            <a:endParaRPr lang="ru-RU" sz="2400" b="1" dirty="0">
              <a:latin typeface="Constantia" pitchFamily="18" charset="0"/>
            </a:endParaRP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219671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9600" b="1" dirty="0" smtClean="0">
                <a:solidFill>
                  <a:schemeClr val="bg1"/>
                </a:solidFill>
                <a:effectLst/>
              </a:rPr>
              <a:t>       Сленг</a:t>
            </a:r>
            <a:r>
              <a:rPr lang="ru-RU" sz="2400" b="1" dirty="0" smtClean="0">
                <a:solidFill>
                  <a:schemeClr val="bg1"/>
                </a:solidFill>
                <a:effectLst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/>
              </a:rPr>
              <a:t>   - 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это слова, которые часто рассматриваются как нарушение норм стандартного языка. Это очень ироничные слова, служащие для обозначения предметов, о которых говорят в повседневной жизни. Особая лексика, которая используется  для общения группы людей с общими интересами.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FFFF66"/>
                </a:solidFill>
              </a:rPr>
              <a:t>Олбанский язык</a:t>
            </a:r>
            <a:endParaRPr lang="ru-RU" sz="6600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57224" y="1600200"/>
            <a:ext cx="7829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6600" b="1" dirty="0" smtClean="0">
                <a:effectLst/>
              </a:rPr>
              <a:t>Это правило:</a:t>
            </a:r>
          </a:p>
          <a:p>
            <a:pPr marL="0" indent="0">
              <a:buNone/>
            </a:pPr>
            <a:r>
              <a:rPr lang="ru-RU" sz="6600" b="1" dirty="0" smtClean="0">
                <a:effectLst/>
              </a:rPr>
              <a:t> </a:t>
            </a:r>
            <a:r>
              <a:rPr lang="ru-RU" sz="8000" b="1" dirty="0">
                <a:effectLst/>
              </a:rPr>
              <a:t>«пиши, как слышишь</a:t>
            </a:r>
            <a:r>
              <a:rPr lang="ru-RU" sz="8000" b="1" dirty="0" smtClean="0">
                <a:effectLst/>
              </a:rPr>
              <a:t>» </a:t>
            </a:r>
            <a:endParaRPr lang="ru-RU" sz="5400" b="1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7255411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C000"/>
                </a:solidFill>
              </a:rPr>
              <a:t>Олбанский язык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501122" cy="5143536"/>
          </a:xfrm>
          <a:solidFill>
            <a:srgbClr val="FFFF66"/>
          </a:solidFill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800" b="1" u="sng" dirty="0" smtClean="0">
                <a:solidFill>
                  <a:schemeClr val="bg1"/>
                </a:solidFill>
                <a:effectLst/>
              </a:rPr>
              <a:t>1.Неграмотность обыкновенная</a:t>
            </a:r>
            <a:r>
              <a:rPr lang="ru-RU" sz="2400" b="1" u="sng" dirty="0" smtClean="0">
                <a:solidFill>
                  <a:schemeClr val="bg1"/>
                </a:solidFill>
                <a:effectLst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Некоторые люди не выучили в школе правила орфографии  и попросту не знают, как пишется слово. </a:t>
            </a:r>
          </a:p>
          <a:p>
            <a:r>
              <a:rPr lang="ru-RU" sz="2800" b="1" u="sng" dirty="0" smtClean="0">
                <a:solidFill>
                  <a:schemeClr val="bg1"/>
                </a:solidFill>
                <a:effectLst/>
              </a:rPr>
              <a:t>2. Неграмотность нарочитая.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 Считается </a:t>
            </a:r>
            <a:r>
              <a:rPr lang="ru-RU" sz="2800" b="1" i="1" u="sng" dirty="0" smtClean="0">
                <a:solidFill>
                  <a:schemeClr val="bg1"/>
                </a:solidFill>
                <a:effectLst/>
              </a:rPr>
              <a:t>достоинством </a:t>
            </a:r>
            <a:r>
              <a:rPr lang="ru-RU" sz="2400" b="1" i="1" u="sng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писать так, как слышишь . Слова печатаются так, как они слышатся и произносятся например, 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  <a:effectLst/>
              </a:rPr>
              <a:t>дефачка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»,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«</a:t>
            </a:r>
            <a:r>
              <a:rPr lang="ru-RU" sz="3600" b="1" dirty="0" err="1" smtClean="0">
                <a:solidFill>
                  <a:schemeClr val="bg1"/>
                </a:solidFill>
                <a:effectLst/>
              </a:rPr>
              <a:t>кросафчег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»,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/>
              </a:rPr>
              <a:t>«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с </a:t>
            </a:r>
            <a:r>
              <a:rPr lang="ru-RU" sz="4000" b="1" dirty="0" err="1" smtClean="0">
                <a:solidFill>
                  <a:schemeClr val="bg1"/>
                </a:solidFill>
                <a:effectLst/>
              </a:rPr>
              <a:t>празднегом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», «</a:t>
            </a:r>
            <a:r>
              <a:rPr lang="ru-RU" b="1" dirty="0" err="1" smtClean="0">
                <a:solidFill>
                  <a:schemeClr val="bg1"/>
                </a:solidFill>
                <a:effectLst/>
              </a:rPr>
              <a:t>превед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»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)</a:t>
            </a:r>
            <a:r>
              <a:rPr lang="ru-RU" dirty="0" smtClean="0">
                <a:solidFill>
                  <a:schemeClr val="bg1"/>
                </a:solidFill>
                <a:effectLst/>
              </a:rPr>
              <a:t>. </a:t>
            </a:r>
          </a:p>
          <a:p>
            <a:r>
              <a:rPr lang="ru-RU" sz="2400" dirty="0" smtClean="0">
                <a:solidFill>
                  <a:schemeClr val="bg1"/>
                </a:solidFill>
                <a:effectLst/>
              </a:rPr>
              <a:t>Такое написание слов называется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  <a:effectLst/>
              </a:rPr>
              <a:t>                         </a:t>
            </a:r>
            <a:r>
              <a:rPr lang="ru-RU" b="1" i="1" dirty="0" smtClean="0">
                <a:solidFill>
                  <a:schemeClr val="bg1"/>
                </a:solidFill>
                <a:effectLst/>
              </a:rPr>
              <a:t>«</a:t>
            </a:r>
            <a:r>
              <a:rPr lang="ru-RU" b="1" i="1" dirty="0" err="1" smtClean="0">
                <a:solidFill>
                  <a:schemeClr val="bg1"/>
                </a:solidFill>
                <a:effectLst/>
              </a:rPr>
              <a:t>олбанским</a:t>
            </a:r>
            <a:r>
              <a:rPr lang="ru-RU" b="1" i="1" dirty="0" smtClean="0">
                <a:solidFill>
                  <a:schemeClr val="bg1"/>
                </a:solidFill>
                <a:effectLst/>
              </a:rPr>
              <a:t> языком»</a:t>
            </a:r>
            <a:r>
              <a:rPr lang="ru-RU" dirty="0" smtClean="0">
                <a:solidFill>
                  <a:schemeClr val="bg1"/>
                </a:solidFill>
                <a:effectLst/>
              </a:rPr>
              <a:t>. 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643998" cy="613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428604"/>
            <a:ext cx="3143272" cy="6247864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Constantia" pitchFamily="18" charset="0"/>
              </a:rPr>
              <a:t>Первый </a:t>
            </a:r>
            <a:r>
              <a:rPr lang="ru-RU" sz="3600" b="1" dirty="0" err="1" smtClean="0">
                <a:solidFill>
                  <a:schemeClr val="bg2"/>
                </a:solidFill>
                <a:latin typeface="Constantia" pitchFamily="18" charset="0"/>
              </a:rPr>
              <a:t>смайл</a:t>
            </a:r>
            <a:r>
              <a:rPr lang="ru-RU" sz="3600" b="1" dirty="0" smtClean="0">
                <a:solidFill>
                  <a:schemeClr val="bg2"/>
                </a:solidFill>
                <a:latin typeface="Constantia" pitchFamily="18" charset="0"/>
              </a:rPr>
              <a:t> появился в декабре </a:t>
            </a:r>
            <a:r>
              <a:rPr lang="ru-RU" sz="4000" b="1" dirty="0" smtClean="0">
                <a:solidFill>
                  <a:schemeClr val="bg2"/>
                </a:solidFill>
                <a:latin typeface="Constantia" pitchFamily="18" charset="0"/>
              </a:rPr>
              <a:t>1963 </a:t>
            </a:r>
            <a:r>
              <a:rPr lang="ru-RU" sz="3600" b="1" dirty="0" smtClean="0">
                <a:solidFill>
                  <a:schemeClr val="bg2"/>
                </a:solidFill>
                <a:latin typeface="Constantia" pitchFamily="18" charset="0"/>
              </a:rPr>
              <a:t>года в США. Его автор –художник </a:t>
            </a:r>
            <a:r>
              <a:rPr lang="ru-RU" sz="7200" b="1" dirty="0" err="1">
                <a:solidFill>
                  <a:schemeClr val="bg2"/>
                </a:solidFill>
                <a:latin typeface="Constantia" pitchFamily="18" charset="0"/>
              </a:rPr>
              <a:t>Х</a:t>
            </a:r>
            <a:r>
              <a:rPr lang="ru-RU" sz="7200" b="1" dirty="0" err="1" smtClean="0">
                <a:solidFill>
                  <a:schemeClr val="bg2"/>
                </a:solidFill>
                <a:latin typeface="Constantia" pitchFamily="18" charset="0"/>
              </a:rPr>
              <a:t>арви</a:t>
            </a:r>
            <a:r>
              <a:rPr lang="ru-RU" sz="7200" b="1" dirty="0" smtClean="0">
                <a:solidFill>
                  <a:schemeClr val="bg2"/>
                </a:solidFill>
                <a:latin typeface="Constantia" pitchFamily="18" charset="0"/>
              </a:rPr>
              <a:t> </a:t>
            </a:r>
            <a:r>
              <a:rPr lang="ru-RU" sz="7200" b="1" dirty="0" err="1">
                <a:solidFill>
                  <a:schemeClr val="bg2"/>
                </a:solidFill>
                <a:latin typeface="Constantia" pitchFamily="18" charset="0"/>
              </a:rPr>
              <a:t>Б</a:t>
            </a:r>
            <a:r>
              <a:rPr lang="ru-RU" sz="7200" b="1" dirty="0" err="1" smtClean="0">
                <a:solidFill>
                  <a:schemeClr val="bg2"/>
                </a:solidFill>
                <a:latin typeface="Constantia" pitchFamily="18" charset="0"/>
              </a:rPr>
              <a:t>олл</a:t>
            </a:r>
            <a:endParaRPr lang="ru-RU" sz="9600" b="1" dirty="0">
              <a:latin typeface="Constantia" pitchFamily="18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777\AppData\Local\Microsoft\Windows\Temporary Internet Files\Content.Word\image-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464347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дом\Рабочий стол\e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454790"/>
            <a:ext cx="2786082" cy="247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2"/>
            <a:ext cx="3355967" cy="428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4714884"/>
            <a:ext cx="5159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Constantia" pitchFamily="18" charset="0"/>
              </a:rPr>
              <a:t>Владимир Набоков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500042"/>
            <a:ext cx="5286412" cy="2585323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Constantia" pitchFamily="18" charset="0"/>
              </a:rPr>
              <a:t>Смайлик – это пиктограмма эмоций</a:t>
            </a: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  <a:latin typeface="Arial Black" pitchFamily="34" charset="0"/>
              </a:rPr>
              <a:t>СБОР  ИНФОРМАЦИИ</a:t>
            </a:r>
            <a:endParaRPr lang="ru-RU" i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C:\Users\777\AppData\Local\Microsoft\Windows\Temporary Internet Files\Content.Word\20160131_1102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214578" cy="17204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C:\Users\777\AppData\Local\Microsoft\Windows\Temporary Internet Files\Content.Word\20160131_1103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86190"/>
            <a:ext cx="1714512" cy="1676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777\AppData\Local\Microsoft\Windows\Temporary Internet Files\Content.Word\20160131_1103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71612"/>
            <a:ext cx="2169400" cy="1785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C:\Users\777\AppData\Local\Microsoft\Windows\Temporary Internet Files\Content.Word\20160131_1102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857364"/>
            <a:ext cx="216601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C:\Users\777\AppData\Local\Microsoft\Windows\Temporary Internet Files\Content.Word\20160131_1103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500298" y="4643446"/>
            <a:ext cx="1928826" cy="1563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C:\Users\777\AppData\Local\Microsoft\Windows\Temporary Internet Files\Content.Word\20160131_1103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786190"/>
            <a:ext cx="1785950" cy="15428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777\AppData\Local\Microsoft\Windows\Temporary Internet Files\Content.Word\20160131_11040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643446"/>
            <a:ext cx="1785950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1"/>
          <a:ext cx="9144000" cy="6643709"/>
        </p:xfrm>
        <a:graphic>
          <a:graphicData uri="http://schemas.openxmlformats.org/presentationml/2006/ole">
            <p:oleObj spid="_x0000_s65538" name="Слайд" r:id="rId3" imgW="4567501" imgH="3424571" progId="PowerPoint.Slide.12">
              <p:embed/>
            </p:oleObj>
          </a:graphicData>
        </a:graphic>
      </p:graphicFrame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0" y="0"/>
          <a:ext cx="9215783" cy="6858000"/>
        </p:xfrm>
        <a:graphic>
          <a:graphicData uri="http://schemas.openxmlformats.org/presentationml/2006/ole">
            <p:oleObj spid="_x0000_s66562" name="Слайд" r:id="rId3" imgW="4567501" imgH="3424571" progId="PowerPoint.Slide.12">
              <p:embed/>
            </p:oleObj>
          </a:graphicData>
        </a:graphic>
      </p:graphicFrame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7586" name="Слайд" r:id="rId3" imgW="4567501" imgH="3424571" progId="PowerPoint.Slide.12">
              <p:embed/>
            </p:oleObj>
          </a:graphicData>
        </a:graphic>
      </p:graphicFrame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214290"/>
            <a:ext cx="8715436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 исследовательской  работы: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00034" y="1142984"/>
            <a:ext cx="635798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1.Объяснить, что такое социальная сеть, когда она появилась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2.Выявить наиболее популярные социальные сети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66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 мире и их функции.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3.Позитивное и негативное влияние социальных сетей на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66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личность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и речь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66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человека.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4.Сделать выводы о влиянии социальных сетей на школьников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4342" name="Picture 6" descr="http://prowestmediaconcepts.files.wordpress.com/2011/02/man-w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142984"/>
            <a:ext cx="1473759" cy="2005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ttp://uralpress.ru/sites/default/files/imagecache/slide/photo/mor1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429132"/>
            <a:ext cx="178595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8610" name="Слайд" r:id="rId3" imgW="4567501" imgH="3424571" progId="PowerPoint.Slide.12">
              <p:embed/>
            </p:oleObj>
          </a:graphicData>
        </a:graphic>
      </p:graphicFrame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9634" name="Слайд" r:id="rId3" imgW="4567501" imgH="3424571" progId="PowerPoint.Slide.12">
              <p:embed/>
            </p:oleObj>
          </a:graphicData>
        </a:graphic>
      </p:graphicFrame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6" name="Object 10"/>
          <p:cNvGraphicFramePr>
            <a:graphicFrameLocks/>
          </p:cNvGraphicFramePr>
          <p:nvPr/>
        </p:nvGraphicFramePr>
        <p:xfrm>
          <a:off x="714348" y="285728"/>
          <a:ext cx="3857625" cy="3143272"/>
        </p:xfrm>
        <a:graphic>
          <a:graphicData uri="http://schemas.openxmlformats.org/presentationml/2006/ole">
            <p:oleObj spid="_x0000_s70658" name="Диаграмма" r:id="rId4" imgW="5181600" imgH="1819365" progId="Excel.Sheet.8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/>
          </p:cNvGraphicFramePr>
          <p:nvPr/>
        </p:nvGraphicFramePr>
        <p:xfrm>
          <a:off x="4786314" y="3143248"/>
          <a:ext cx="3933825" cy="3071813"/>
        </p:xfrm>
        <a:graphic>
          <a:graphicData uri="http://schemas.openxmlformats.org/presentationml/2006/ole">
            <p:oleObj spid="_x0000_s70659" name="Диаграмма" r:id="rId5" imgW="3952943" imgH="1819365" progId="Excel.Sheet.8">
              <p:embed/>
            </p:oleObj>
          </a:graphicData>
        </a:graphic>
      </p:graphicFrame>
      <p:pic>
        <p:nvPicPr>
          <p:cNvPr id="4" name="Рисунок 3" descr="C:\Users\777\AppData\Local\Microsoft\Windows\Temporary Internet Files\Content.Word\20160127_0843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500042"/>
            <a:ext cx="2783526" cy="2278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C:\Users\777\AppData\Local\Microsoft\Windows\Temporary Internet Files\Content.Word\20160131_1051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571876"/>
            <a:ext cx="2214578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777\AppData\Local\Microsoft\Windows\Temporary Internet Files\Content.Word\20160131_10560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4643446"/>
            <a:ext cx="2401655" cy="1824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Штриховая стрелка вправо 7"/>
          <p:cNvSpPr/>
          <p:nvPr/>
        </p:nvSpPr>
        <p:spPr>
          <a:xfrm>
            <a:off x="500034" y="1500174"/>
            <a:ext cx="7429552" cy="4286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C000"/>
                </a:solidFill>
                <a:latin typeface="Arial Black" pitchFamily="34" charset="0"/>
              </a:rPr>
              <a:t>Интервью </a:t>
            </a:r>
            <a:endParaRPr lang="ru-RU" sz="72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WordArt 6"/>
          <p:cNvSpPr>
            <a:spLocks noChangeArrowheads="1" noChangeShapeType="1" noTextEdit="1"/>
          </p:cNvSpPr>
          <p:nvPr/>
        </p:nvSpPr>
        <p:spPr bwMode="auto">
          <a:xfrm>
            <a:off x="1352550" y="2579688"/>
            <a:ext cx="6410325" cy="17065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7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14282" y="714356"/>
            <a:ext cx="8429684" cy="523220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проведённой работы: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Во-первых,  общение в  интернете  оказывает на лексику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современного подростка отрицательное влияние.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Во-вторых, язык засоряется из - за использования большого количества иностранных слов.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В-третьих, форумы «пестрят» нецензурными выражениями.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lvl="0" indent="457200" algn="just"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В-четвёртых, дань моде или желание выделиться заставляет писать с ошибками.</a:t>
            </a: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pPr lvl="0" indent="457200" algn="just" eaLnBrk="0" hangingPunct="0"/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Русский язык теряет все свое богатство, красоту и образность</a:t>
            </a:r>
            <a:r>
              <a:rPr lang="ru-RU" sz="3200" b="1" dirty="0" smtClean="0"/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642918"/>
            <a:ext cx="8358246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Arial Black" pitchFamily="34" charset="0"/>
              </a:rPr>
              <a:t>ГИПОТЕЗА</a:t>
            </a:r>
          </a:p>
          <a:p>
            <a:pPr algn="ctr"/>
            <a:r>
              <a:rPr lang="ru-RU" sz="7200" b="1" dirty="0" smtClean="0"/>
              <a:t>подтвердилась!</a:t>
            </a:r>
            <a:endParaRPr lang="ru-RU" sz="7200" b="1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</a:t>
            </a:r>
            <a:br>
              <a:rPr lang="ru-RU" dirty="0" smtClean="0"/>
            </a:br>
            <a:r>
              <a:rPr lang="ru-RU" dirty="0" smtClean="0"/>
              <a:t>«День без  </a:t>
            </a:r>
            <a:r>
              <a:rPr lang="ru-RU" i="1" dirty="0" smtClean="0"/>
              <a:t>ИНТЕРНЕТА</a:t>
            </a:r>
            <a:r>
              <a:rPr lang="ru-RU" dirty="0" smtClean="0"/>
              <a:t>»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>
              <a:solidFill>
                <a:schemeClr val="bg1"/>
              </a:solidFill>
              <a:effectLst/>
              <a:latin typeface="Constantia" pitchFamily="18" charset="0"/>
            </a:endParaRPr>
          </a:p>
          <a:p>
            <a:r>
              <a:rPr lang="ru-RU" sz="4100" b="1" dirty="0" smtClean="0">
                <a:solidFill>
                  <a:schemeClr val="bg1"/>
                </a:solidFill>
                <a:effectLst/>
                <a:latin typeface="Constantia" pitchFamily="18" charset="0"/>
              </a:rPr>
              <a:t>1.Учись тому, чего не умеешь ( готовить, кататься на велосипеде и т.д.).</a:t>
            </a:r>
          </a:p>
          <a:p>
            <a:r>
              <a:rPr lang="ru-RU" sz="4100" b="1" dirty="0" smtClean="0">
                <a:solidFill>
                  <a:schemeClr val="bg1"/>
                </a:solidFill>
                <a:effectLst/>
                <a:latin typeface="Constantia" pitchFamily="18" charset="0"/>
              </a:rPr>
              <a:t>2.Сходи на концерт, в музей, в библиотеку.</a:t>
            </a:r>
          </a:p>
          <a:p>
            <a:r>
              <a:rPr lang="ru-RU" sz="4100" b="1" dirty="0" smtClean="0">
                <a:solidFill>
                  <a:schemeClr val="bg1"/>
                </a:solidFill>
                <a:effectLst/>
                <a:latin typeface="Constantia" pitchFamily="18" charset="0"/>
              </a:rPr>
              <a:t>3.Собери головоломку из 2000 частей.</a:t>
            </a:r>
          </a:p>
          <a:p>
            <a:r>
              <a:rPr lang="ru-RU" sz="4100" b="1" dirty="0" smtClean="0">
                <a:solidFill>
                  <a:schemeClr val="bg1"/>
                </a:solidFill>
                <a:effectLst/>
                <a:latin typeface="Constantia" pitchFamily="18" charset="0"/>
              </a:rPr>
              <a:t>4.Займись спортом.</a:t>
            </a:r>
          </a:p>
          <a:p>
            <a:r>
              <a:rPr lang="ru-RU" sz="4100" b="1" dirty="0" smtClean="0">
                <a:solidFill>
                  <a:schemeClr val="bg1"/>
                </a:solidFill>
                <a:effectLst/>
                <a:latin typeface="Constantia" pitchFamily="18" charset="0"/>
              </a:rPr>
              <a:t>5.Понаблюдай за птицами.</a:t>
            </a:r>
          </a:p>
          <a:p>
            <a:r>
              <a:rPr lang="ru-RU" sz="4100" b="1" dirty="0" smtClean="0">
                <a:solidFill>
                  <a:schemeClr val="bg1"/>
                </a:solidFill>
                <a:effectLst/>
                <a:latin typeface="Constantia" pitchFamily="18" charset="0"/>
              </a:rPr>
              <a:t>6.Поиграй с животными.</a:t>
            </a:r>
          </a:p>
          <a:p>
            <a:r>
              <a:rPr lang="ru-RU" sz="4100" b="1" dirty="0" smtClean="0">
                <a:solidFill>
                  <a:schemeClr val="bg1"/>
                </a:solidFill>
                <a:effectLst/>
                <a:latin typeface="Constantia" pitchFamily="18" charset="0"/>
              </a:rPr>
              <a:t>7. А вечером посмотри на звёзды! </a:t>
            </a:r>
          </a:p>
          <a:p>
            <a:r>
              <a:rPr lang="ru-RU" sz="3800" b="1" dirty="0" smtClean="0">
                <a:solidFill>
                  <a:schemeClr val="bg1"/>
                </a:solidFill>
                <a:effectLst/>
                <a:latin typeface="Constantia" pitchFamily="18" charset="0"/>
              </a:rPr>
              <a:t> </a:t>
            </a:r>
            <a:endParaRPr lang="ru-RU" sz="3800" b="1" dirty="0">
              <a:solidFill>
                <a:schemeClr val="bg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  <p:pic>
        <p:nvPicPr>
          <p:cNvPr id="4" name="Содержимое 3" descr="vetkovski_raion_schoolboy_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1785926"/>
            <a:ext cx="4714908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r"/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«…Берегите наш язык, наш прекрасный русский  язык. Этот клад, это достояние, переданное нам нашими предшественниками»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3357586" cy="478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14348" y="5000636"/>
            <a:ext cx="277172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r"/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И.С. Тургенев </a:t>
            </a:r>
            <a:endParaRPr lang="ru-RU" sz="3600" b="1" dirty="0" smtClean="0">
              <a:solidFill>
                <a:schemeClr val="bg1"/>
              </a:solidFill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357586" cy="4071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4572000" y="2786058"/>
            <a:ext cx="4214842" cy="314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Какое это счастье- быть грамотным!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429264"/>
            <a:ext cx="335758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Максим Горький</a:t>
            </a:r>
            <a:endParaRPr lang="ru-RU" b="1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4143404" cy="59293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C:\Users\777\AppData\Local\Microsoft\Windows\Temporary Internet Files\Content.Word\20160131_104340.jpg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 rot="5400000">
            <a:off x="3964776" y="1178703"/>
            <a:ext cx="5929352" cy="38576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6" descr="230foto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500570"/>
            <a:ext cx="156608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2  0.028 -0.08259  0.062 -0.08259  C 0.097 -0.08259  0.125 -0.04662  0.125 0  C 0.125 0.04662  0.153 0.08259  0.188 0.08259  C 0.222 0.08259  0.25 0.04662 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4 -0.0746  0.124 -0.16651  C 0.124 -0.0746  0.179 -0.00133  0.248 -0.00133  C 0.179 -0.00133  0.125 0.0746  0.125 0.16651  C 0.125 0.0746  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Спасибо за внимание!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6700" dirty="0" smtClean="0">
                <a:solidFill>
                  <a:srgbClr val="FFC000"/>
                </a:solidFill>
              </a:rPr>
              <a:t>Встретимся в сети!</a:t>
            </a:r>
            <a:endParaRPr lang="ru-RU" sz="6700" dirty="0">
              <a:solidFill>
                <a:srgbClr val="FFC000"/>
              </a:solidFill>
            </a:endParaRPr>
          </a:p>
        </p:txBody>
      </p:sp>
      <p:pic>
        <p:nvPicPr>
          <p:cNvPr id="19459" name="Содержимое 3" descr="6585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1857375"/>
            <a:ext cx="7858180" cy="4500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500307"/>
            <a:ext cx="8643998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Рано или поздно начинаешь задумываться –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Arial" charset="0"/>
              </a:rPr>
              <a:t>а приносит ли пользу </a:t>
            </a:r>
            <a:r>
              <a:rPr lang="ru-RU" sz="3200" b="1" i="1" u="sng" dirty="0">
                <a:solidFill>
                  <a:srgbClr val="FF0000"/>
                </a:solidFill>
                <a:latin typeface="Arial" charset="0"/>
              </a:rPr>
              <a:t>социальная сеть</a:t>
            </a:r>
            <a:r>
              <a:rPr lang="ru-RU" sz="3200" b="1" dirty="0">
                <a:solidFill>
                  <a:srgbClr val="FF0000"/>
                </a:solidFill>
                <a:latin typeface="Arial" charset="0"/>
              </a:rPr>
              <a:t>? </a:t>
            </a: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786322"/>
            <a:ext cx="8572560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ru-RU" sz="8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Исследовать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оложительные и отрицательные стороны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социальной сети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6" name="Picture 5" descr="Картинка 152 из 13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527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>
          <a:xfrm>
            <a:off x="3357554" y="571479"/>
            <a:ext cx="5429288" cy="1143009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ГИПОТЕЗА:</a:t>
            </a:r>
            <a:endParaRPr lang="ru-RU" dirty="0"/>
          </a:p>
        </p:txBody>
      </p:sp>
    </p:spTree>
  </p:cSld>
  <p:clrMapOvr>
    <a:masterClrMapping/>
  </p:clrMapOvr>
  <p:transition spd="slow" advTm="4967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785926"/>
            <a:ext cx="6357983" cy="52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714348" y="357166"/>
            <a:ext cx="7772400" cy="1920875"/>
          </a:xfrm>
        </p:spPr>
        <p:txBody>
          <a:bodyPr/>
          <a:lstStyle/>
          <a:p>
            <a:r>
              <a:rPr lang="ru-RU" sz="8000" dirty="0" smtClean="0">
                <a:solidFill>
                  <a:srgbClr val="FFC000"/>
                </a:solidFill>
                <a:latin typeface="Arial Black" pitchFamily="34" charset="0"/>
              </a:rPr>
              <a:t>СПАСИБО </a:t>
            </a:r>
            <a:br>
              <a:rPr lang="ru-RU" sz="80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4400" dirty="0" smtClean="0"/>
              <a:t>ЗА ВНИМАНИЕ!</a:t>
            </a:r>
            <a:endParaRPr lang="ru-RU" sz="4400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785786" y="571480"/>
          <a:ext cx="3752848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4714876" y="500042"/>
          <a:ext cx="414340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5605" name="Рисунок 7" descr="Слайд 4 (карьера)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" y="3357563"/>
            <a:ext cx="39370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72437" cy="1071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Для начала, давайте разберемся, что же такое социальная сеть?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5123" name="Picture 6" descr="http://www.redactor.in.ua/images/images/social_dese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4567237" cy="34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25" y="1412875"/>
            <a:ext cx="8642350" cy="13239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F622CE"/>
                </a:solidFill>
              </a:rPr>
              <a:t>Социальная сеть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– это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интернет-система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, позволяющая общаться; размещать, просматривать и оценивать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разные  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файлы (аудио, видео, фото, текст); искать знакомых и заводить новые знакомства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Picture 9" descr="http://educasitios2008.educ.ar/aula80/files/2008/11/mundo-uni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000372"/>
            <a:ext cx="328614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readthetrieb.com/wp-content/uploads/facebook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143512"/>
            <a:ext cx="3143272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12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71942"/>
            <a:ext cx="2500330" cy="2071702"/>
          </a:xfrm>
          <a:solidFill>
            <a:schemeClr val="bg2"/>
          </a:solidFill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b="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b="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Социальные сети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2286000" y="0"/>
            <a:ext cx="6500813" cy="1747838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" name="Стрелка вниз 4"/>
          <p:cNvSpPr/>
          <p:nvPr/>
        </p:nvSpPr>
        <p:spPr>
          <a:xfrm>
            <a:off x="714375" y="2000250"/>
            <a:ext cx="785813" cy="1571625"/>
          </a:xfrm>
          <a:prstGeom prst="downArrow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13" y="214290"/>
            <a:ext cx="6072187" cy="21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200" b="1" dirty="0" smtClean="0"/>
              <a:t>Термин </a:t>
            </a:r>
            <a:r>
              <a:rPr lang="ru-RU" sz="3200" b="1" i="1" dirty="0" smtClean="0">
                <a:solidFill>
                  <a:srgbClr val="FFFF66"/>
                </a:solidFill>
              </a:rPr>
              <a:t>«социальная сеть»</a:t>
            </a:r>
            <a:r>
              <a:rPr lang="ru-RU" sz="3200" b="1" dirty="0" smtClean="0">
                <a:solidFill>
                  <a:srgbClr val="FFFF66"/>
                </a:solidFill>
              </a:rPr>
              <a:t> </a:t>
            </a:r>
            <a:r>
              <a:rPr lang="ru-RU" sz="3200" b="1" dirty="0" smtClean="0"/>
              <a:t>был введен в </a:t>
            </a:r>
            <a:r>
              <a:rPr lang="ru-RU" sz="3600" b="1" u="sng" dirty="0" smtClean="0">
                <a:solidFill>
                  <a:srgbClr val="FFFF66"/>
                </a:solidFill>
              </a:rPr>
              <a:t>1954</a:t>
            </a:r>
            <a:r>
              <a:rPr lang="ru-RU" sz="3200" b="1" dirty="0" smtClean="0"/>
              <a:t> году социологом Джеймсом Барнсом</a:t>
            </a:r>
            <a:endParaRPr lang="ru-RU" sz="32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1643042" y="3071810"/>
            <a:ext cx="1285875" cy="484188"/>
          </a:xfrm>
          <a:prstGeom prst="rightArrow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786050" y="4714884"/>
            <a:ext cx="357187" cy="484188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 descr="w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222773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C:\Users\777\AppData\Local\Microsoft\Windows\Temporary Internet Files\Content.Word\image-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928670"/>
            <a:ext cx="43577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785794"/>
            <a:ext cx="542928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785794"/>
            <a:ext cx="550072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7774" y="828674"/>
            <a:ext cx="6967563" cy="552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768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2988" y="1557338"/>
            <a:ext cx="77057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66"/>
                </a:solidFill>
                <a:latin typeface="Constantia" pitchFamily="18" charset="0"/>
              </a:rPr>
              <a:t>Многие используют социальную сеть для поиска </a:t>
            </a:r>
            <a:r>
              <a:rPr lang="ru-RU" sz="3200" b="1" dirty="0" smtClean="0">
                <a:solidFill>
                  <a:srgbClr val="FFFF66"/>
                </a:solidFill>
                <a:latin typeface="Constantia" pitchFamily="18" charset="0"/>
              </a:rPr>
              <a:t>партнеров </a:t>
            </a:r>
            <a:r>
              <a:rPr lang="ru-RU" sz="3200" b="1" dirty="0">
                <a:solidFill>
                  <a:srgbClr val="FFFF66"/>
                </a:solidFill>
                <a:latin typeface="Constantia" pitchFamily="18" charset="0"/>
              </a:rPr>
              <a:t>по </a:t>
            </a:r>
            <a:r>
              <a:rPr lang="ru-RU" sz="3200" b="1" dirty="0" smtClean="0">
                <a:solidFill>
                  <a:srgbClr val="FFFF66"/>
                </a:solidFill>
                <a:latin typeface="Constantia" pitchFamily="18" charset="0"/>
              </a:rPr>
              <a:t>бизнесу</a:t>
            </a:r>
            <a:r>
              <a:rPr lang="ru-RU" sz="3200" b="1" dirty="0">
                <a:solidFill>
                  <a:srgbClr val="FFFF66"/>
                </a:solidFill>
                <a:latin typeface="Constantia" pitchFamily="18" charset="0"/>
              </a:rPr>
              <a:t> </a:t>
            </a:r>
          </a:p>
        </p:txBody>
      </p:sp>
      <p:pic>
        <p:nvPicPr>
          <p:cNvPr id="8195" name="Picture 4" descr="http://bhagyodaynetmart.com/jcow/themes/default/welc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256"/>
            <a:ext cx="3114702" cy="180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58280" cy="1071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Чем же популярна </a:t>
            </a:r>
            <a:br>
              <a:rPr lang="ru-RU" dirty="0" smtClean="0"/>
            </a:br>
            <a:r>
              <a:rPr lang="ru-RU" dirty="0" smtClean="0"/>
              <a:t>социальная сеть?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3071810"/>
            <a:ext cx="8072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66"/>
                </a:solidFill>
                <a:latin typeface="Constantia" pitchFamily="18" charset="0"/>
              </a:rPr>
              <a:t>В социальной сети можно </a:t>
            </a:r>
            <a:r>
              <a:rPr lang="ru-RU" sz="3200" b="1" dirty="0" smtClean="0">
                <a:solidFill>
                  <a:srgbClr val="FFFF66"/>
                </a:solidFill>
                <a:latin typeface="Constantia" pitchFamily="18" charset="0"/>
              </a:rPr>
              <a:t>общаться, заводить знакомства</a:t>
            </a:r>
            <a:endParaRPr lang="ru-RU" b="1" dirty="0">
              <a:solidFill>
                <a:srgbClr val="FFFF66"/>
              </a:solidFill>
              <a:latin typeface="Constantia" pitchFamily="18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11313"/>
            <a:ext cx="476250" cy="476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562"/>
            <a:ext cx="476250" cy="476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357694"/>
            <a:ext cx="2786082" cy="17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9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 вреде социальной сети</a:t>
            </a:r>
            <a:endParaRPr lang="ru-RU" dirty="0"/>
          </a:p>
        </p:txBody>
      </p:sp>
      <p:pic>
        <p:nvPicPr>
          <p:cNvPr id="10243" name="Picture 2" descr="E:\картинки\анимашки\strelki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737"/>
            <a:ext cx="1116044" cy="46991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11"/>
          <p:cNvSpPr>
            <a:spLocks noChangeArrowheads="1"/>
          </p:cNvSpPr>
          <p:nvPr/>
        </p:nvSpPr>
        <p:spPr bwMode="auto">
          <a:xfrm>
            <a:off x="1619250" y="1285860"/>
            <a:ext cx="7056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FF66"/>
                </a:solidFill>
                <a:latin typeface="Constantia" pitchFamily="18" charset="0"/>
                <a:cs typeface="Arial" pitchFamily="34" charset="0"/>
              </a:rPr>
              <a:t>Социальная сеть вредит психологическому состоянию, а также у многих вызывают зависимость.</a:t>
            </a:r>
          </a:p>
        </p:txBody>
      </p:sp>
      <p:pic>
        <p:nvPicPr>
          <p:cNvPr id="10245" name="Picture 2" descr="Картинка 25 из 89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138" y="4214818"/>
            <a:ext cx="27844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2"/>
          <p:cNvSpPr>
            <a:spLocks noChangeArrowheads="1"/>
          </p:cNvSpPr>
          <p:nvPr/>
        </p:nvSpPr>
        <p:spPr bwMode="auto">
          <a:xfrm>
            <a:off x="1643042" y="2857496"/>
            <a:ext cx="7056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FFFF66"/>
                </a:solidFill>
                <a:latin typeface="Constantia" pitchFamily="18" charset="0"/>
                <a:cs typeface="Arial" pitchFamily="34" charset="0"/>
              </a:rPr>
              <a:t>Человек теперь  может  находить  </a:t>
            </a:r>
            <a:r>
              <a:rPr lang="ru-RU" altLang="ru-RU" sz="2400" b="1" dirty="0" smtClean="0">
                <a:solidFill>
                  <a:srgbClr val="FFFF66"/>
                </a:solidFill>
                <a:latin typeface="Constantia" pitchFamily="18" charset="0"/>
                <a:cs typeface="Arial" pitchFamily="34" charset="0"/>
              </a:rPr>
              <a:t>большое </a:t>
            </a:r>
            <a:r>
              <a:rPr lang="ru-RU" altLang="ru-RU" sz="2400" b="1" dirty="0">
                <a:solidFill>
                  <a:srgbClr val="FFFF66"/>
                </a:solidFill>
                <a:latin typeface="Constantia" pitchFamily="18" charset="0"/>
                <a:cs typeface="Arial" pitchFamily="34" charset="0"/>
              </a:rPr>
              <a:t>число  друзей, а потом  общаться с ними. Это может </a:t>
            </a:r>
            <a:r>
              <a:rPr lang="ru-RU" altLang="ru-RU" sz="2400" b="1" dirty="0" smtClean="0">
                <a:solidFill>
                  <a:srgbClr val="FFFF66"/>
                </a:solidFill>
                <a:latin typeface="Constantia" pitchFamily="18" charset="0"/>
                <a:cs typeface="Arial" pitchFamily="34" charset="0"/>
              </a:rPr>
              <a:t>приводит  </a:t>
            </a:r>
            <a:r>
              <a:rPr lang="ru-RU" altLang="ru-RU" sz="2400" b="1" dirty="0">
                <a:solidFill>
                  <a:srgbClr val="FFFF66"/>
                </a:solidFill>
                <a:latin typeface="Constantia" pitchFamily="18" charset="0"/>
                <a:cs typeface="Arial" pitchFamily="34" charset="0"/>
              </a:rPr>
              <a:t>к  переизбытку </a:t>
            </a:r>
            <a:r>
              <a:rPr lang="ru-RU" altLang="ru-RU" sz="2400" b="1" dirty="0" smtClean="0">
                <a:solidFill>
                  <a:srgbClr val="FFFF66"/>
                </a:solidFill>
                <a:latin typeface="Constantia" pitchFamily="18" charset="0"/>
                <a:cs typeface="Arial" pitchFamily="34" charset="0"/>
              </a:rPr>
              <a:t>общения</a:t>
            </a:r>
            <a:r>
              <a:rPr lang="ru-RU" altLang="ru-RU" sz="2400" b="1" dirty="0">
                <a:solidFill>
                  <a:srgbClr val="FFFF66"/>
                </a:solidFill>
                <a:latin typeface="Constantia" pitchFamily="18" charset="0"/>
                <a:cs typeface="Arial" pitchFamily="34" charset="0"/>
              </a:rPr>
              <a:t>.</a:t>
            </a:r>
            <a:endParaRPr lang="ru-RU" altLang="ru-RU" sz="2400" dirty="0">
              <a:solidFill>
                <a:srgbClr val="FFFF66"/>
              </a:solidFill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157663"/>
            <a:ext cx="330358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786058"/>
            <a:ext cx="1154144" cy="476257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uchenie_i_ko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142852"/>
            <a:ext cx="1734882" cy="2156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15338" cy="63579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2000" b="1" dirty="0"/>
              <a:t>Интернет</a:t>
            </a:r>
          </a:p>
          <a:p>
            <a:pPr>
              <a:buNone/>
            </a:pPr>
            <a:r>
              <a:rPr lang="ru-RU" sz="3800" dirty="0" smtClean="0"/>
              <a:t>          </a:t>
            </a:r>
            <a:r>
              <a:rPr lang="ru-RU" sz="5200" b="1" dirty="0" smtClean="0">
                <a:solidFill>
                  <a:srgbClr val="FFC000"/>
                </a:solidFill>
              </a:rPr>
              <a:t>Всемирная </a:t>
            </a:r>
            <a:r>
              <a:rPr lang="ru-RU" sz="5200" b="1" dirty="0">
                <a:solidFill>
                  <a:srgbClr val="FFC000"/>
                </a:solidFill>
              </a:rPr>
              <a:t>Сеть, </a:t>
            </a:r>
            <a:r>
              <a:rPr lang="ru-RU" sz="5200" b="1" dirty="0" smtClean="0">
                <a:solidFill>
                  <a:srgbClr val="FFC000"/>
                </a:solidFill>
              </a:rPr>
              <a:t>Паутина,</a:t>
            </a:r>
            <a:r>
              <a:rPr lang="ru-RU" sz="4600" dirty="0" smtClean="0">
                <a:solidFill>
                  <a:srgbClr val="FFC000"/>
                </a:solidFill>
              </a:rPr>
              <a:t> </a:t>
            </a:r>
            <a:r>
              <a:rPr lang="ru-RU" sz="5200" b="1" dirty="0" smtClean="0">
                <a:solidFill>
                  <a:srgbClr val="FFC000"/>
                </a:solidFill>
              </a:rPr>
              <a:t>Интернет</a:t>
            </a:r>
            <a:r>
              <a:rPr lang="ru-RU" sz="4600" dirty="0" smtClean="0">
                <a:solidFill>
                  <a:srgbClr val="FFC000"/>
                </a:solidFill>
              </a:rPr>
              <a:t> </a:t>
            </a:r>
            <a:r>
              <a:rPr lang="ru-RU" sz="3800" dirty="0" smtClean="0"/>
              <a:t>– </a:t>
            </a:r>
            <a:r>
              <a:rPr lang="ru-RU" sz="3800" dirty="0"/>
              <a:t>это все названия одного и того же «собрания» информации. </a:t>
            </a:r>
            <a:r>
              <a:rPr lang="ru-RU" sz="3800" dirty="0" smtClean="0"/>
              <a:t>В Интернете </a:t>
            </a:r>
            <a:r>
              <a:rPr lang="ru-RU" sz="3800" dirty="0"/>
              <a:t>можно найти все, и не всегда полезное. </a:t>
            </a:r>
            <a:r>
              <a:rPr lang="ru-RU" sz="3800" dirty="0" smtClean="0"/>
              <a:t>Интернет </a:t>
            </a:r>
            <a:r>
              <a:rPr lang="ru-RU" sz="3800" dirty="0"/>
              <a:t>имеет свои плюсы, но минусов намного больше. </a:t>
            </a:r>
            <a:r>
              <a:rPr lang="ru-RU" sz="3800" dirty="0" smtClean="0"/>
              <a:t> Современная </a:t>
            </a:r>
            <a:r>
              <a:rPr lang="ru-RU" sz="3800" dirty="0"/>
              <a:t>молодежь </a:t>
            </a:r>
            <a:r>
              <a:rPr lang="ru-RU" sz="3800" dirty="0" smtClean="0"/>
              <a:t> «американизируется», что означает </a:t>
            </a:r>
            <a:r>
              <a:rPr lang="ru-RU" sz="3800" dirty="0"/>
              <a:t>– глупеет.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</TotalTime>
  <Words>552</Words>
  <Application>Microsoft Office PowerPoint</Application>
  <PresentationFormat>Экран (4:3)</PresentationFormat>
  <Paragraphs>88</Paragraphs>
  <Slides>30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Течение</vt:lpstr>
      <vt:lpstr>Слайд</vt:lpstr>
      <vt:lpstr>Диаграмма</vt:lpstr>
      <vt:lpstr>                       ВЛИЯНИЕ  СОЦИАЛЬНЫХ СЕТЕЙ  НА РЕЧЬ ШКОЛЬНИКОВ </vt:lpstr>
      <vt:lpstr>Слайд 2</vt:lpstr>
      <vt:lpstr>ГИПОТЕЗА:</vt:lpstr>
      <vt:lpstr>Слайд 4</vt:lpstr>
      <vt:lpstr>Для начала, давайте разберемся, что же такое социальная сеть?</vt:lpstr>
      <vt:lpstr>  Социальные сети  </vt:lpstr>
      <vt:lpstr>Чем же популярна  социальная сеть?</vt:lpstr>
      <vt:lpstr>О вреде социальной сети</vt:lpstr>
      <vt:lpstr>  </vt:lpstr>
      <vt:lpstr>Слайд 10</vt:lpstr>
      <vt:lpstr>Олбанский язык</vt:lpstr>
      <vt:lpstr>Олбанский язык</vt:lpstr>
      <vt:lpstr>Слайд 13</vt:lpstr>
      <vt:lpstr>Слайд 14</vt:lpstr>
      <vt:lpstr>Слайд 15</vt:lpstr>
      <vt:lpstr>СБОР  ИНФОРМАЦИИ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Акция  «День без  ИНТЕРНЕТА».</vt:lpstr>
      <vt:lpstr>   </vt:lpstr>
      <vt:lpstr>Слайд 26</vt:lpstr>
      <vt:lpstr>Слайд 27</vt:lpstr>
      <vt:lpstr>Слайд 28</vt:lpstr>
      <vt:lpstr>Спасибо за внимание!  Встретимся в сети!</vt:lpstr>
      <vt:lpstr>СПАСИБО  ЗА ВНИМАНИЕ!</vt:lpstr>
    </vt:vector>
  </TitlesOfParts>
  <Company>МСОШ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Физика</dc:creator>
  <cp:lastModifiedBy>777</cp:lastModifiedBy>
  <cp:revision>282</cp:revision>
  <dcterms:created xsi:type="dcterms:W3CDTF">2010-02-10T06:12:56Z</dcterms:created>
  <dcterms:modified xsi:type="dcterms:W3CDTF">2017-04-27T07:42:48Z</dcterms:modified>
</cp:coreProperties>
</file>