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72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56" r:id="rId11"/>
    <p:sldId id="267" r:id="rId12"/>
    <p:sldId id="266" r:id="rId13"/>
    <p:sldId id="265" r:id="rId14"/>
    <p:sldId id="270" r:id="rId15"/>
    <p:sldId id="271" r:id="rId16"/>
    <p:sldId id="269" r:id="rId17"/>
    <p:sldId id="268" r:id="rId18"/>
    <p:sldId id="257" r:id="rId19"/>
    <p:sldId id="280" r:id="rId20"/>
    <p:sldId id="282" r:id="rId21"/>
    <p:sldId id="283" r:id="rId22"/>
    <p:sldId id="284" r:id="rId23"/>
    <p:sldId id="285" r:id="rId24"/>
    <p:sldId id="286" r:id="rId25"/>
    <p:sldId id="281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tmp"/><Relationship Id="rId13" Type="http://schemas.openxmlformats.org/officeDocument/2006/relationships/image" Target="../media/image9.tm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tmp"/><Relationship Id="rId12" Type="http://schemas.openxmlformats.org/officeDocument/2006/relationships/image" Target="../media/image8.tmp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tmp"/><Relationship Id="rId11" Type="http://schemas.openxmlformats.org/officeDocument/2006/relationships/image" Target="../media/image7.tmp"/><Relationship Id="rId5" Type="http://schemas.openxmlformats.org/officeDocument/2006/relationships/image" Target="../media/image2.jpeg"/><Relationship Id="rId15" Type="http://schemas.openxmlformats.org/officeDocument/2006/relationships/image" Target="../media/image11.tmp"/><Relationship Id="rId10" Type="http://schemas.openxmlformats.org/officeDocument/2006/relationships/image" Target="../media/image6.tmp"/><Relationship Id="rId4" Type="http://schemas.openxmlformats.org/officeDocument/2006/relationships/image" Target="../media/image1.png"/><Relationship Id="rId9" Type="http://schemas.openxmlformats.org/officeDocument/2006/relationships/slide" Target="slide10.xml"/><Relationship Id="rId14" Type="http://schemas.openxmlformats.org/officeDocument/2006/relationships/image" Target="../media/image10.tm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tmp"/><Relationship Id="rId13" Type="http://schemas.openxmlformats.org/officeDocument/2006/relationships/image" Target="../media/image10.tmp"/><Relationship Id="rId3" Type="http://schemas.openxmlformats.org/officeDocument/2006/relationships/slideLayout" Target="../slideLayouts/slideLayout2.xml"/><Relationship Id="rId7" Type="http://schemas.openxmlformats.org/officeDocument/2006/relationships/slide" Target="slide11.xml"/><Relationship Id="rId12" Type="http://schemas.openxmlformats.org/officeDocument/2006/relationships/image" Target="../media/image9.tmp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tmp"/><Relationship Id="rId11" Type="http://schemas.openxmlformats.org/officeDocument/2006/relationships/image" Target="../media/image8.tmp"/><Relationship Id="rId5" Type="http://schemas.openxmlformats.org/officeDocument/2006/relationships/image" Target="../media/image2.jpeg"/><Relationship Id="rId10" Type="http://schemas.openxmlformats.org/officeDocument/2006/relationships/image" Target="../media/image7.tmp"/><Relationship Id="rId4" Type="http://schemas.openxmlformats.org/officeDocument/2006/relationships/image" Target="../media/image1.png"/><Relationship Id="rId9" Type="http://schemas.openxmlformats.org/officeDocument/2006/relationships/image" Target="../media/image5.tmp"/><Relationship Id="rId14" Type="http://schemas.openxmlformats.org/officeDocument/2006/relationships/image" Target="../media/image11.tm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0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tmp"/><Relationship Id="rId13" Type="http://schemas.openxmlformats.org/officeDocument/2006/relationships/image" Target="../media/image11.tmp"/><Relationship Id="rId3" Type="http://schemas.openxmlformats.org/officeDocument/2006/relationships/slideLayout" Target="../slideLayouts/slideLayout2.xml"/><Relationship Id="rId7" Type="http://schemas.openxmlformats.org/officeDocument/2006/relationships/slide" Target="slide12.xml"/><Relationship Id="rId12" Type="http://schemas.openxmlformats.org/officeDocument/2006/relationships/image" Target="../media/image10.tmp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tmp"/><Relationship Id="rId11" Type="http://schemas.openxmlformats.org/officeDocument/2006/relationships/image" Target="../media/image9.tmp"/><Relationship Id="rId5" Type="http://schemas.openxmlformats.org/officeDocument/2006/relationships/image" Target="../media/image2.jpeg"/><Relationship Id="rId10" Type="http://schemas.openxmlformats.org/officeDocument/2006/relationships/image" Target="../media/image8.tmp"/><Relationship Id="rId4" Type="http://schemas.openxmlformats.org/officeDocument/2006/relationships/image" Target="../media/image1.png"/><Relationship Id="rId9" Type="http://schemas.openxmlformats.org/officeDocument/2006/relationships/image" Target="../media/image7.tm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tmp"/><Relationship Id="rId3" Type="http://schemas.openxmlformats.org/officeDocument/2006/relationships/slideLayout" Target="../slideLayouts/slideLayout2.xml"/><Relationship Id="rId7" Type="http://schemas.openxmlformats.org/officeDocument/2006/relationships/slide" Target="slide13.xml"/><Relationship Id="rId12" Type="http://schemas.openxmlformats.org/officeDocument/2006/relationships/image" Target="../media/image11.tmp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tmp"/><Relationship Id="rId11" Type="http://schemas.openxmlformats.org/officeDocument/2006/relationships/image" Target="../media/image10.tmp"/><Relationship Id="rId5" Type="http://schemas.openxmlformats.org/officeDocument/2006/relationships/image" Target="../media/image2.jpeg"/><Relationship Id="rId10" Type="http://schemas.openxmlformats.org/officeDocument/2006/relationships/image" Target="../media/image9.tmp"/><Relationship Id="rId4" Type="http://schemas.openxmlformats.org/officeDocument/2006/relationships/image" Target="../media/image1.png"/><Relationship Id="rId9" Type="http://schemas.openxmlformats.org/officeDocument/2006/relationships/image" Target="../media/image8.tm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tmp"/><Relationship Id="rId3" Type="http://schemas.openxmlformats.org/officeDocument/2006/relationships/slideLayout" Target="../slideLayouts/slideLayout2.xml"/><Relationship Id="rId7" Type="http://schemas.openxmlformats.org/officeDocument/2006/relationships/slide" Target="slide14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tmp"/><Relationship Id="rId11" Type="http://schemas.openxmlformats.org/officeDocument/2006/relationships/image" Target="../media/image11.tmp"/><Relationship Id="rId5" Type="http://schemas.openxmlformats.org/officeDocument/2006/relationships/image" Target="../media/image2.jpeg"/><Relationship Id="rId10" Type="http://schemas.openxmlformats.org/officeDocument/2006/relationships/image" Target="../media/image10.tmp"/><Relationship Id="rId4" Type="http://schemas.openxmlformats.org/officeDocument/2006/relationships/image" Target="../media/image1.png"/><Relationship Id="rId9" Type="http://schemas.openxmlformats.org/officeDocument/2006/relationships/image" Target="../media/image9.tm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tmp"/><Relationship Id="rId3" Type="http://schemas.openxmlformats.org/officeDocument/2006/relationships/slideLayout" Target="../slideLayouts/slideLayout2.xml"/><Relationship Id="rId7" Type="http://schemas.openxmlformats.org/officeDocument/2006/relationships/slide" Target="slide15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tmp"/><Relationship Id="rId5" Type="http://schemas.openxmlformats.org/officeDocument/2006/relationships/image" Target="../media/image2.jpeg"/><Relationship Id="rId10" Type="http://schemas.openxmlformats.org/officeDocument/2006/relationships/image" Target="../media/image11.tmp"/><Relationship Id="rId4" Type="http://schemas.openxmlformats.org/officeDocument/2006/relationships/image" Target="../media/image1.png"/><Relationship Id="rId9" Type="http://schemas.openxmlformats.org/officeDocument/2006/relationships/image" Target="../media/image10.tm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tmp"/><Relationship Id="rId3" Type="http://schemas.openxmlformats.org/officeDocument/2006/relationships/slideLayout" Target="../slideLayouts/slideLayout2.xml"/><Relationship Id="rId7" Type="http://schemas.openxmlformats.org/officeDocument/2006/relationships/slide" Target="slide16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tmp"/><Relationship Id="rId5" Type="http://schemas.openxmlformats.org/officeDocument/2006/relationships/image" Target="../media/image2.jpeg"/><Relationship Id="rId4" Type="http://schemas.openxmlformats.org/officeDocument/2006/relationships/image" Target="../media/image1.png"/><Relationship Id="rId9" Type="http://schemas.openxmlformats.org/officeDocument/2006/relationships/image" Target="../media/image11.tm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tmp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slide" Target="slide18.xml"/><Relationship Id="rId5" Type="http://schemas.openxmlformats.org/officeDocument/2006/relationships/image" Target="../media/image2.jpeg"/><Relationship Id="rId4" Type="http://schemas.openxmlformats.org/officeDocument/2006/relationships/image" Target="../media/image1.png"/><Relationship Id="rId9" Type="http://schemas.openxmlformats.org/officeDocument/2006/relationships/image" Target="../media/image11.tm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tmp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slide" Target="slide18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j0214098.wav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557588"/>
            <a:ext cx="609600" cy="609600"/>
          </a:xfrm>
        </p:spPr>
      </p:pic>
      <p:pic>
        <p:nvPicPr>
          <p:cNvPr id="1026" name="Picture 2" descr="ÐÐ°ÑÑÐ¸Ð½ÐºÐ¸ Ð¿Ð¾ Ð·Ð°Ð¿ÑÐ¾ÑÑ Ð¿ÑÐµÐ·ÐµÐ½ÑÐ°ÑÐ¸Ñ ÑÐ¾Ð½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7" y="8799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47665" y="1146199"/>
            <a:ext cx="6768751" cy="36317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lang="ru-RU" sz="5400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r>
              <a:rPr lang="ru-RU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Тема урока :</a:t>
            </a:r>
          </a:p>
          <a:p>
            <a:pPr algn="ctr"/>
            <a:r>
              <a:rPr lang="ru-RU" sz="4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Новогодние традиции</a:t>
            </a:r>
          </a:p>
          <a:p>
            <a:pPr algn="ctr"/>
            <a:r>
              <a:rPr lang="ru-RU" sz="4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Относительные имена прилагательные</a:t>
            </a:r>
            <a:endParaRPr lang="ru-RU" sz="4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920" y="2449789"/>
            <a:ext cx="2685109" cy="2165809"/>
          </a:xfrm>
          <a:prstGeom prst="rect">
            <a:avLst/>
          </a:prstGeom>
        </p:spPr>
      </p:pic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1722" y="260647"/>
            <a:ext cx="2400635" cy="220431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639817" y="1645626"/>
            <a:ext cx="6253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chemeClr val="bg1"/>
                </a:solidFill>
              </a:rPr>
              <a:t>2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9" name="Рисунок 8" descr="Вырезка экрана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029" y="228562"/>
            <a:ext cx="2746101" cy="2138708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945634" y="199662"/>
            <a:ext cx="2690262" cy="2265296"/>
            <a:chOff x="945634" y="199662"/>
            <a:chExt cx="2690262" cy="2265296"/>
          </a:xfrm>
        </p:grpSpPr>
        <p:pic>
          <p:nvPicPr>
            <p:cNvPr id="11" name="Рисунок 10" descr="Вырезка экрана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6227" y="199662"/>
              <a:ext cx="2589669" cy="2221226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945634" y="1633961"/>
              <a:ext cx="49725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800" dirty="0" smtClean="0">
                  <a:solidFill>
                    <a:schemeClr val="bg1"/>
                  </a:solidFill>
                </a:rPr>
                <a:t>1</a:t>
              </a:r>
              <a:endParaRPr lang="ru-RU" sz="4800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344588" y="1613709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chemeClr val="bg1"/>
                </a:solidFill>
              </a:rPr>
              <a:t>3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15" name="Рисунок 14" descr="Вырезка экрана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832" y="2630772"/>
            <a:ext cx="2649298" cy="198482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441391" y="3784601"/>
            <a:ext cx="445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chemeClr val="bg1"/>
                </a:solidFill>
              </a:rPr>
              <a:t>4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17" name="Рисунок 16" descr="Вырезка экрана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163" y="4777962"/>
            <a:ext cx="2400635" cy="181939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587162" y="5732611"/>
            <a:ext cx="4096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chemeClr val="bg1"/>
                </a:solidFill>
              </a:rPr>
              <a:t>5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19" name="Рисунок 18" descr="Вырезка экрана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1722" y="4690568"/>
            <a:ext cx="2794427" cy="19067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706667" y="5883291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chemeClr val="bg1"/>
                </a:solidFill>
              </a:rPr>
              <a:t>6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21" name="Рисунок 20" descr="Вырезка экрана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19" t="3834" r="-3151" b="23698"/>
          <a:stretch/>
        </p:blipFill>
        <p:spPr>
          <a:xfrm>
            <a:off x="978814" y="4706976"/>
            <a:ext cx="2702106" cy="187396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011006" y="5749947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chemeClr val="bg1"/>
                </a:solidFill>
              </a:rPr>
              <a:t>7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24" name="Рисунок 23" descr="Вырезка экрана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634" y="2464958"/>
            <a:ext cx="2631971" cy="215064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11006" y="3596576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chemeClr val="bg1"/>
                </a:solidFill>
              </a:rPr>
              <a:t>8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41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74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ÐÐ°ÑÑÐ¸Ð½ÐºÐ¸ Ð¿Ð¾ Ð·Ð°Ð¿ÑÐ¾ÑÑ Ð¿ÑÐµÐ·ÐµÐ½ÑÐ°ÑÐ¸Ñ ÑÐ¾Ð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36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952228" y="936734"/>
            <a:ext cx="784887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(К) </a:t>
            </a:r>
            <a:r>
              <a:rPr lang="kk-K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МОЗГОВОЙ </a:t>
            </a:r>
            <a:r>
              <a:rPr lang="kk-K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ШТУРМ</a:t>
            </a:r>
          </a:p>
          <a:p>
            <a:endParaRPr lang="kk-KZ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1.Имя прилагательное это-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Управляющая кнопка: назад 3">
            <a:hlinkClick r:id="rId3" action="ppaction://hlinksldjump" highlightClick="1"/>
          </p:cNvPr>
          <p:cNvSpPr/>
          <p:nvPr/>
        </p:nvSpPr>
        <p:spPr>
          <a:xfrm>
            <a:off x="685800" y="5949280"/>
            <a:ext cx="789856" cy="57606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32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ÐÐ°ÑÑÐ¸Ð½ÐºÐ¸ Ð¿Ð¾ Ð·Ð°Ð¿ÑÐ¾ÑÑ Ð¿ÑÐµÐ·ÐµÐ½ÑÐ°ÑÐ¸Ñ ÑÐ¾Ð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36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06769" y="2130425"/>
            <a:ext cx="78488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2.Качественный прилагательные обозначают:</a:t>
            </a:r>
          </a:p>
          <a:p>
            <a:endParaRPr lang="ru-RU" sz="3200" dirty="0"/>
          </a:p>
        </p:txBody>
      </p:sp>
      <p:sp>
        <p:nvSpPr>
          <p:cNvPr id="6" name="Управляющая кнопка: назад 5">
            <a:hlinkClick r:id="rId3" action="ppaction://hlinksldjump" highlightClick="1"/>
          </p:cNvPr>
          <p:cNvSpPr/>
          <p:nvPr/>
        </p:nvSpPr>
        <p:spPr>
          <a:xfrm>
            <a:off x="685800" y="5949280"/>
            <a:ext cx="789856" cy="57606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073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ÐÐ°ÑÑÐ¸Ð½ÐºÐ¸ Ð¿Ð¾ Ð·Ð°Ð¿ÑÐ¾ÑÑ Ð¿ÑÐµÐ·ÐµÐ½ÑÐ°ÑÐ¸Ñ ÑÐ¾Ð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36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080728" y="2204864"/>
            <a:ext cx="78488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качественных прилагательных имеются  степени сравнения-</a:t>
            </a:r>
          </a:p>
          <a:p>
            <a:endParaRPr lang="ru-RU" sz="3200" dirty="0"/>
          </a:p>
        </p:txBody>
      </p:sp>
      <p:sp>
        <p:nvSpPr>
          <p:cNvPr id="6" name="Управляющая кнопка: назад 5">
            <a:hlinkClick r:id="rId3" action="ppaction://hlinksldjump" highlightClick="1"/>
          </p:cNvPr>
          <p:cNvSpPr/>
          <p:nvPr/>
        </p:nvSpPr>
        <p:spPr>
          <a:xfrm>
            <a:off x="685800" y="5949280"/>
            <a:ext cx="789856" cy="57606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505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ÐÐ°ÑÑÐ¸Ð½ÐºÐ¸ Ð¿Ð¾ Ð·Ð°Ð¿ÑÐ¾ÑÑ Ð¿ÑÐµÐ·ÐµÐ½ÑÐ°ÑÐ¸Ñ ÑÐ¾Ð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36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475656" y="1957496"/>
            <a:ext cx="640871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Простая форма сравнительный степени ...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/>
          </a:p>
        </p:txBody>
      </p:sp>
      <p:sp>
        <p:nvSpPr>
          <p:cNvPr id="6" name="Управляющая кнопка: назад 5">
            <a:hlinkClick r:id="rId3" action="ppaction://hlinksldjump" highlightClick="1"/>
          </p:cNvPr>
          <p:cNvSpPr/>
          <p:nvPr/>
        </p:nvSpPr>
        <p:spPr>
          <a:xfrm>
            <a:off x="685800" y="5949280"/>
            <a:ext cx="789856" cy="57606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7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ÐÐ°ÑÑÐ¸Ð½ÐºÐ¸ Ð¿Ð¾ Ð·Ð°Ð¿ÑÐ¾ÑÑ Ð¿ÑÐµÐ·ÐµÐ½ÑÐ°ÑÐ¸Ñ ÑÐ¾Ð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36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907704" y="2204864"/>
            <a:ext cx="655855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Сложная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сравнительный степени ...</a:t>
            </a:r>
          </a:p>
          <a:p>
            <a:r>
              <a:rPr lang="kk-KZ" dirty="0" smtClean="0"/>
              <a:t> </a:t>
            </a:r>
            <a:endParaRPr lang="ru-RU" dirty="0" smtClean="0"/>
          </a:p>
        </p:txBody>
      </p:sp>
      <p:sp>
        <p:nvSpPr>
          <p:cNvPr id="6" name="Управляющая кнопка: назад 5">
            <a:hlinkClick r:id="rId3" action="ppaction://hlinksldjump" highlightClick="1"/>
          </p:cNvPr>
          <p:cNvSpPr/>
          <p:nvPr/>
        </p:nvSpPr>
        <p:spPr>
          <a:xfrm>
            <a:off x="685800" y="5949280"/>
            <a:ext cx="789856" cy="57606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8790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ÐÐ°ÑÑÐ¸Ð½ÐºÐ¸ Ð¿Ð¾ Ð·Ð°Ð¿ÑÐ¾ÑÑ Ð¿ÑÐµÐ·ÐµÐ½ÑÐ°ÑÐ¸Ñ ÑÐ¾Ð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36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41819" y="2060848"/>
            <a:ext cx="69322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Качественные прилагательные  имеют ….форму.</a:t>
            </a:r>
          </a:p>
          <a:p>
            <a:endParaRPr lang="ru-RU" dirty="0"/>
          </a:p>
        </p:txBody>
      </p:sp>
      <p:sp>
        <p:nvSpPr>
          <p:cNvPr id="6" name="Управляющая кнопка: назад 5">
            <a:hlinkClick r:id="rId3" action="ppaction://hlinksldjump" highlightClick="1"/>
          </p:cNvPr>
          <p:cNvSpPr/>
          <p:nvPr/>
        </p:nvSpPr>
        <p:spPr>
          <a:xfrm>
            <a:off x="685800" y="5949280"/>
            <a:ext cx="789856" cy="57606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60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ÐÐ°ÑÑÐ¸Ð½ÐºÐ¸ Ð¿Ð¾ Ð·Ð°Ð¿ÑÐ¾ÑÑ Ð¿ÑÐµÐ·ÐµÐ½ÑÐ°ÑÐ¸Ñ ÑÐ¾Ð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36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835696" y="2204864"/>
            <a:ext cx="668269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Простая форма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превосходной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степени ...</a:t>
            </a:r>
          </a:p>
          <a:p>
            <a:endParaRPr lang="ru-RU" dirty="0"/>
          </a:p>
        </p:txBody>
      </p:sp>
      <p:sp>
        <p:nvSpPr>
          <p:cNvPr id="6" name="Управляющая кнопка: назад 5">
            <a:hlinkClick r:id="rId3" action="ppaction://hlinksldjump" highlightClick="1"/>
          </p:cNvPr>
          <p:cNvSpPr/>
          <p:nvPr/>
        </p:nvSpPr>
        <p:spPr>
          <a:xfrm>
            <a:off x="685800" y="5949280"/>
            <a:ext cx="789856" cy="57606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770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ÐÐ°ÑÑÐ¸Ð½ÐºÐ¸ Ð¿Ð¾ Ð·Ð°Ð¿ÑÐ¾ÑÑ Ð¿ÑÐµÐ·ÐµÐ½ÑÐ°ÑÐ¸Ñ ÑÐ¾Ð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36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63688" y="1844824"/>
            <a:ext cx="56166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Сложная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превосходной степени ...</a:t>
            </a:r>
          </a:p>
        </p:txBody>
      </p:sp>
      <p:sp>
        <p:nvSpPr>
          <p:cNvPr id="6" name="Управляющая кнопка: назад 5">
            <a:hlinkClick r:id="rId3" action="ppaction://hlinksldjump" highlightClick="1"/>
          </p:cNvPr>
          <p:cNvSpPr/>
          <p:nvPr/>
        </p:nvSpPr>
        <p:spPr>
          <a:xfrm>
            <a:off x="685800" y="5949280"/>
            <a:ext cx="789856" cy="57606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6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31640" y="1443841"/>
            <a:ext cx="748883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/>
              <a:t>III. Задание на дом 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самостоятельного изучения предлагается «УС». 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	Подберите и запишите как можно больше относительных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прилагательных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словам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страна, традиция.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Напишите рассказ о том, какие традиции есть в вашем доме.</a:t>
            </a:r>
          </a:p>
          <a:p>
            <a:pPr marL="514350" indent="-514350">
              <a:buAutoNum type="arabicPeriod" startAt="3"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Повторите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 на странице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276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60648"/>
            <a:ext cx="1506537" cy="196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998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j0214098.wav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557588"/>
            <a:ext cx="609600" cy="609600"/>
          </a:xfrm>
        </p:spPr>
      </p:pic>
      <p:pic>
        <p:nvPicPr>
          <p:cNvPr id="1026" name="Picture 2" descr="ÐÐ°ÑÑÐ¸Ð½ÐºÐ¸ Ð¿Ð¾ Ð·Ð°Ð¿ÑÐ¾ÑÑ Ð¿ÑÐµÐ·ÐµÐ½ÑÐ°ÑÐ¸Ñ ÑÐ¾Ð½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7" y="8799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47665" y="1146199"/>
            <a:ext cx="6768751" cy="36317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lang="ru-RU" sz="5400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r>
              <a:rPr lang="ru-RU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Тема урока :</a:t>
            </a:r>
          </a:p>
          <a:p>
            <a:pPr algn="ctr"/>
            <a:r>
              <a:rPr lang="ru-RU" sz="4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Новогодние традиции</a:t>
            </a:r>
          </a:p>
          <a:p>
            <a:pPr algn="ctr"/>
            <a:r>
              <a:rPr lang="ru-RU" sz="4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Относительные имена прилагательные</a:t>
            </a:r>
            <a:endParaRPr lang="ru-RU" sz="4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49390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j0214098.wav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557588"/>
            <a:ext cx="609600" cy="609600"/>
          </a:xfrm>
        </p:spPr>
      </p:pic>
      <p:pic>
        <p:nvPicPr>
          <p:cNvPr id="1026" name="Picture 2" descr="ÐÐ°ÑÑÐ¸Ð½ÐºÐ¸ Ð¿Ð¾ Ð·Ð°Ð¿ÑÐ¾ÑÑ Ð¿ÑÐµÐ·ÐµÐ½ÑÐ°ÑÐ¸Ñ ÑÐ¾Ð½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7" y="8799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47665" y="1146199"/>
            <a:ext cx="6768751" cy="36317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lang="ru-RU" sz="5400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r>
              <a:rPr lang="ru-RU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Тема урока :</a:t>
            </a:r>
          </a:p>
          <a:p>
            <a:pPr algn="ctr"/>
            <a:r>
              <a:rPr lang="ru-RU" sz="4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Новогодние традиции</a:t>
            </a:r>
          </a:p>
          <a:p>
            <a:pPr algn="ctr"/>
            <a:r>
              <a:rPr lang="ru-RU" sz="4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Относительные имена прилагательные</a:t>
            </a:r>
            <a:endParaRPr lang="ru-RU" sz="4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920" y="2449789"/>
            <a:ext cx="2685109" cy="2165809"/>
          </a:xfrm>
          <a:prstGeom prst="rect">
            <a:avLst/>
          </a:prstGeom>
        </p:spPr>
      </p:pic>
      <p:grpSp>
        <p:nvGrpSpPr>
          <p:cNvPr id="10" name="Группа 9"/>
          <p:cNvGrpSpPr/>
          <p:nvPr/>
        </p:nvGrpSpPr>
        <p:grpSpPr>
          <a:xfrm>
            <a:off x="3639817" y="260647"/>
            <a:ext cx="2492540" cy="2215976"/>
            <a:chOff x="3639817" y="260647"/>
            <a:chExt cx="2492540" cy="2215976"/>
          </a:xfrm>
        </p:grpSpPr>
        <p:pic>
          <p:nvPicPr>
            <p:cNvPr id="6" name="Рисунок 5" descr="Вырезка экрана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1722" y="260647"/>
              <a:ext cx="2400635" cy="2204311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639817" y="1645626"/>
              <a:ext cx="62533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800" dirty="0" smtClean="0">
                  <a:solidFill>
                    <a:schemeClr val="bg1"/>
                  </a:solidFill>
                </a:rPr>
                <a:t>2</a:t>
              </a:r>
              <a:endParaRPr lang="ru-RU" sz="48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9" name="Рисунок 8" descr="Вырезка экрана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029" y="228562"/>
            <a:ext cx="2746101" cy="213870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344588" y="1613709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chemeClr val="bg1"/>
                </a:solidFill>
              </a:rPr>
              <a:t>3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15" name="Рисунок 14" descr="Вырезка экрана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832" y="2630772"/>
            <a:ext cx="2649298" cy="198482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441391" y="3784601"/>
            <a:ext cx="445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chemeClr val="bg1"/>
                </a:solidFill>
              </a:rPr>
              <a:t>4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17" name="Рисунок 16" descr="Вырезка экрана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163" y="4777962"/>
            <a:ext cx="2400635" cy="181939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587162" y="5732611"/>
            <a:ext cx="4096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chemeClr val="bg1"/>
                </a:solidFill>
              </a:rPr>
              <a:t>5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19" name="Рисунок 18" descr="Вырезка экрана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1722" y="4690568"/>
            <a:ext cx="2794427" cy="19067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706667" y="5883291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chemeClr val="bg1"/>
                </a:solidFill>
              </a:rPr>
              <a:t>6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21" name="Рисунок 20" descr="Вырезка экрана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19" t="3834" r="-3151" b="23698"/>
          <a:stretch/>
        </p:blipFill>
        <p:spPr>
          <a:xfrm>
            <a:off x="978814" y="4706976"/>
            <a:ext cx="2702106" cy="187396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011006" y="5749947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chemeClr val="bg1"/>
                </a:solidFill>
              </a:rPr>
              <a:t>7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24" name="Рисунок 23" descr="Вырезка экрана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634" y="2464958"/>
            <a:ext cx="2631971" cy="215064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11006" y="3596576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chemeClr val="bg1"/>
                </a:solidFill>
              </a:rPr>
              <a:t>8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940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3723" y="263769"/>
            <a:ext cx="7596554" cy="130858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142"/>
            <a:ext cx="9204972" cy="6874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15023" y="1368465"/>
            <a:ext cx="7245113" cy="4183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32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РГ.1 Работа над текстом  </a:t>
            </a:r>
            <a:endParaRPr lang="ru-RU" sz="3323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32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стр.148 </a:t>
            </a:r>
            <a:r>
              <a:rPr lang="ru-RU" sz="3323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</a:t>
            </a:r>
            <a:r>
              <a:rPr lang="ru-RU" sz="332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276  1 группа ,</a:t>
            </a:r>
          </a:p>
          <a:p>
            <a:r>
              <a:rPr lang="ru-RU" sz="3323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</a:t>
            </a:r>
            <a:r>
              <a:rPr lang="ru-RU" sz="332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148 </a:t>
            </a:r>
            <a:r>
              <a:rPr lang="ru-RU" sz="3323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</a:t>
            </a:r>
            <a:r>
              <a:rPr lang="ru-RU" sz="332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275 2 группа  </a:t>
            </a:r>
          </a:p>
          <a:p>
            <a:r>
              <a:rPr lang="ru-RU" sz="3323" dirty="0"/>
              <a:t>2.Озаглавьте </a:t>
            </a:r>
            <a:r>
              <a:rPr lang="ru-RU" sz="3323" dirty="0"/>
              <a:t>текст . </a:t>
            </a:r>
          </a:p>
          <a:p>
            <a:r>
              <a:rPr lang="ru-RU" sz="3323" dirty="0"/>
              <a:t>3.Найдите в тексте относительные имена прилагательные</a:t>
            </a:r>
          </a:p>
          <a:p>
            <a:r>
              <a:rPr lang="ru-RU" sz="3323" dirty="0"/>
              <a:t>4. Составьте к тексту по </a:t>
            </a:r>
            <a:r>
              <a:rPr lang="ru-RU" sz="3323" dirty="0"/>
              <a:t>одному </a:t>
            </a:r>
          </a:p>
          <a:p>
            <a:r>
              <a:rPr lang="ru-RU" sz="3323" dirty="0"/>
              <a:t> </a:t>
            </a:r>
            <a:r>
              <a:rPr lang="ru-RU" sz="3323" dirty="0"/>
              <a:t>«</a:t>
            </a:r>
            <a:r>
              <a:rPr lang="ru-RU" sz="3323" dirty="0"/>
              <a:t>Толстому </a:t>
            </a:r>
            <a:r>
              <a:rPr lang="ru-RU" sz="3323" dirty="0"/>
              <a:t>и </a:t>
            </a:r>
            <a:r>
              <a:rPr lang="ru-RU" sz="3323" dirty="0"/>
              <a:t>тонкому </a:t>
            </a:r>
            <a:r>
              <a:rPr lang="ru-RU" sz="3323" dirty="0"/>
              <a:t>» </a:t>
            </a:r>
            <a:r>
              <a:rPr lang="ru-RU" sz="3323" dirty="0"/>
              <a:t>вопросу </a:t>
            </a:r>
            <a:endParaRPr lang="ru-RU" sz="3323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9488" y="570836"/>
            <a:ext cx="1390650" cy="1817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069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4" y="-1"/>
            <a:ext cx="9129646" cy="6847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32925" y="637306"/>
            <a:ext cx="5053884" cy="31604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323" dirty="0" err="1"/>
              <a:t>Физминутка</a:t>
            </a:r>
            <a:endParaRPr lang="ru-RU" sz="3323" dirty="0"/>
          </a:p>
          <a:p>
            <a:r>
              <a:rPr lang="ru-RU" sz="3323" b="1" dirty="0"/>
              <a:t>Упражнение для глаз</a:t>
            </a:r>
          </a:p>
          <a:p>
            <a:r>
              <a:rPr lang="ru-RU" sz="3323" dirty="0"/>
              <a:t>5 раз проморгали глазами </a:t>
            </a:r>
          </a:p>
          <a:p>
            <a:r>
              <a:rPr lang="ru-RU" sz="3323" dirty="0"/>
              <a:t>5 раз нарисовали крестик</a:t>
            </a:r>
          </a:p>
          <a:p>
            <a:r>
              <a:rPr lang="ru-RU" sz="3323" dirty="0"/>
              <a:t>5раз посмотрели влево</a:t>
            </a:r>
          </a:p>
          <a:p>
            <a:r>
              <a:rPr lang="ru-RU" sz="3323" dirty="0"/>
              <a:t>5 раз посмотрели вправо</a:t>
            </a:r>
            <a:endParaRPr lang="ru-RU" sz="3323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90" y="570839"/>
            <a:ext cx="1390650" cy="1812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9087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86" y="0"/>
            <a:ext cx="9165486" cy="6874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47961" y="437899"/>
            <a:ext cx="7045706" cy="1796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1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5.«Новогодний сундучок»  Выпишите </a:t>
            </a:r>
            <a:r>
              <a:rPr lang="ru-RU" sz="221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относительные прилагательные по группам, характеризующим </a:t>
            </a:r>
            <a:r>
              <a:rPr lang="ru-RU" sz="221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предмет</a:t>
            </a:r>
            <a:r>
              <a:rPr lang="ru-RU" sz="221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1) по месту, 2) по материалу, 3) по времени. Подберите к ним существительные, подходящие по смыслу.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361761" y="2166090"/>
            <a:ext cx="2944365" cy="3841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2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2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руппа</a:t>
            </a:r>
          </a:p>
          <a:p>
            <a:r>
              <a:rPr lang="ru-RU" sz="22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Новогодний</a:t>
            </a:r>
            <a:r>
              <a:rPr lang="ru-RU" sz="22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утренний, пластиковый, утренний</a:t>
            </a:r>
            <a:r>
              <a:rPr lang="ru-RU" sz="22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2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зимний</a:t>
            </a:r>
            <a:r>
              <a:rPr lang="ru-RU" sz="22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2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береговой</a:t>
            </a:r>
            <a:r>
              <a:rPr lang="ru-RU" sz="22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2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золотой</a:t>
            </a:r>
            <a:r>
              <a:rPr lang="ru-RU" sz="22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21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шерстяной</a:t>
            </a:r>
            <a:r>
              <a:rPr lang="ru-RU" sz="22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21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1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усть-каменогорский</a:t>
            </a:r>
            <a:r>
              <a:rPr lang="ru-RU" sz="22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казахстанский.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170220" y="2299029"/>
            <a:ext cx="2525819" cy="3841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группа</a:t>
            </a:r>
          </a:p>
          <a:p>
            <a:r>
              <a:rPr lang="ru-RU" sz="22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Летний, </a:t>
            </a:r>
          </a:p>
          <a:p>
            <a:r>
              <a:rPr lang="ru-RU" sz="22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2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есенний,</a:t>
            </a:r>
          </a:p>
          <a:p>
            <a:r>
              <a:rPr lang="ru-RU" sz="221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серебрянный</a:t>
            </a:r>
            <a:r>
              <a:rPr lang="ru-RU" sz="22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21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дневной</a:t>
            </a:r>
          </a:p>
          <a:p>
            <a:r>
              <a:rPr lang="ru-RU" sz="22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городской</a:t>
            </a:r>
            <a:r>
              <a:rPr lang="ru-RU" sz="22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21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вечерний</a:t>
            </a:r>
            <a:r>
              <a:rPr lang="ru-RU" sz="22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2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деревянный, </a:t>
            </a:r>
            <a:endParaRPr lang="ru-RU" sz="221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кожаный,</a:t>
            </a:r>
          </a:p>
          <a:p>
            <a:r>
              <a:rPr lang="ru-RU" sz="22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песчаный</a:t>
            </a:r>
            <a:r>
              <a:rPr lang="ru-RU" sz="22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2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бумажный</a:t>
            </a:r>
            <a:r>
              <a:rPr lang="ru-RU" sz="1662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3118" y="4492505"/>
            <a:ext cx="1390650" cy="1812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3844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365" y="263769"/>
            <a:ext cx="8476945" cy="6330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8" y="0"/>
            <a:ext cx="918335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14430" y="637307"/>
            <a:ext cx="6979237" cy="31036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323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 </a:t>
            </a:r>
            <a:r>
              <a:rPr lang="ru-RU" sz="3692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«Фонарик фантазии»</a:t>
            </a:r>
          </a:p>
          <a:p>
            <a:pPr algn="ctr"/>
            <a:r>
              <a:rPr lang="ru-RU" sz="3692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Составьте </a:t>
            </a:r>
            <a:r>
              <a:rPr lang="ru-RU" sz="369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синквейн</a:t>
            </a:r>
            <a:r>
              <a:rPr lang="ru-RU" sz="3692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92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92" dirty="0">
                <a:latin typeface="Times New Roman" panose="02020603050405020304" pitchFamily="18" charset="0"/>
                <a:cs typeface="Times New Roman" panose="02020603050405020304" pitchFamily="18" charset="0"/>
              </a:rPr>
              <a:t>1группа -праздник.</a:t>
            </a:r>
          </a:p>
          <a:p>
            <a:r>
              <a:rPr lang="ru-RU" sz="6092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группа -традиция </a:t>
            </a:r>
            <a:endParaRPr lang="ru-RU" sz="6092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228" y="4625443"/>
            <a:ext cx="1390650" cy="1812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9703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742" cy="6813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49147" y="570836"/>
            <a:ext cx="7743161" cy="4638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954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7.Прием </a:t>
            </a:r>
            <a:r>
              <a:rPr lang="ru-RU" sz="2954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«Верные и неверные </a:t>
            </a:r>
            <a:r>
              <a:rPr lang="ru-RU" sz="2954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утверждения</a:t>
            </a:r>
            <a:r>
              <a:rPr lang="ru-RU" sz="2954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sz="2954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954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954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Относительное прилагательное по-казахски </a:t>
            </a:r>
            <a:r>
              <a:rPr lang="ru-RU" sz="295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954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қатыстық</a:t>
            </a:r>
            <a:r>
              <a:rPr lang="ru-RU" sz="295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954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сын </a:t>
            </a:r>
            <a:r>
              <a:rPr lang="ru-RU" sz="2954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есім</a:t>
            </a:r>
            <a:r>
              <a:rPr lang="ru-RU" sz="2954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95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2) Новогодний – относительное прилагательное. </a:t>
            </a:r>
          </a:p>
          <a:p>
            <a:r>
              <a:rPr lang="ru-RU" sz="2954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Холодный – относительное </a:t>
            </a:r>
            <a:r>
              <a:rPr lang="ru-RU" sz="295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прилагательное</a:t>
            </a:r>
            <a:r>
              <a:rPr lang="ru-RU" sz="2954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954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Относительные прилагательные не сочетаются с наречием </a:t>
            </a:r>
            <a:r>
              <a:rPr lang="ru-RU" sz="2954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«очень». </a:t>
            </a:r>
            <a:endParaRPr lang="ru-RU" sz="2954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954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Относительные прилагательные имеют степени </a:t>
            </a:r>
            <a:r>
              <a:rPr lang="ru-RU" sz="2954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сравнения.</a:t>
            </a:r>
            <a:endParaRPr lang="ru-RU" sz="2954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071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ÐÐ¾ÑÐ¾Ð¶ÐµÐµ Ð¸Ð·Ð¾Ð±ÑÐ°Ð¶ÐµÐ½Ð¸Ðµ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2051720" y="1417638"/>
            <a:ext cx="2232248" cy="2731442"/>
          </a:xfrm>
          <a:prstGeom prst="rect">
            <a:avLst/>
          </a:prstGeom>
          <a:solidFill>
            <a:srgbClr val="CCF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051720" y="3284984"/>
            <a:ext cx="2232248" cy="2731442"/>
          </a:xfrm>
          <a:prstGeom prst="rect">
            <a:avLst/>
          </a:prstGeom>
          <a:solidFill>
            <a:srgbClr val="CCF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051720" y="1716431"/>
            <a:ext cx="3479350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Старался, у меня вс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ё получилось!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Старался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но были ошибки</a:t>
            </a:r>
          </a:p>
          <a:p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меня не получилось, </a:t>
            </a: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я буду стараться!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69" b="96262" l="221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10" y="781103"/>
            <a:ext cx="1742876" cy="1822346"/>
          </a:xfrm>
          <a:prstGeom prst="rect">
            <a:avLst/>
          </a:prstGeom>
        </p:spPr>
      </p:pic>
      <p:pic>
        <p:nvPicPr>
          <p:cNvPr id="10" name="Рисунок 9"/>
          <p:cNvPicPr/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8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172" y="2631843"/>
            <a:ext cx="1427114" cy="1757879"/>
          </a:xfrm>
          <a:prstGeom prst="rect">
            <a:avLst/>
          </a:prstGeom>
        </p:spPr>
      </p:pic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4400" b="95900" l="22300" r="74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23" y="3552730"/>
            <a:ext cx="2709811" cy="2709811"/>
          </a:xfrm>
        </p:spPr>
      </p:pic>
    </p:spTree>
    <p:extLst>
      <p:ext uri="{BB962C8B-B14F-4D97-AF65-F5344CB8AC3E}">
        <p14:creationId xmlns:p14="http://schemas.microsoft.com/office/powerpoint/2010/main" val="90909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j0214098.wav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557588"/>
            <a:ext cx="609600" cy="609600"/>
          </a:xfrm>
        </p:spPr>
      </p:pic>
      <p:pic>
        <p:nvPicPr>
          <p:cNvPr id="1026" name="Picture 2" descr="ÐÐ°ÑÑÐ¸Ð½ÐºÐ¸ Ð¿Ð¾ Ð·Ð°Ð¿ÑÐ¾ÑÑ Ð¿ÑÐµÐ·ÐµÐ½ÑÐ°ÑÐ¸Ñ ÑÐ¾Ð½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7" y="8799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47665" y="1146199"/>
            <a:ext cx="6768751" cy="36317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lang="ru-RU" sz="5400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r>
              <a:rPr lang="ru-RU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Тема урока :</a:t>
            </a:r>
          </a:p>
          <a:p>
            <a:pPr algn="ctr"/>
            <a:r>
              <a:rPr lang="ru-RU" sz="4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Новогодние традиции</a:t>
            </a:r>
          </a:p>
          <a:p>
            <a:pPr algn="ctr"/>
            <a:r>
              <a:rPr lang="ru-RU" sz="4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Относительные имена прилагательные</a:t>
            </a:r>
            <a:endParaRPr lang="ru-RU" sz="4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920" y="2449789"/>
            <a:ext cx="2685109" cy="2165809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6344588" y="228562"/>
            <a:ext cx="2767542" cy="2154588"/>
            <a:chOff x="6344588" y="228562"/>
            <a:chExt cx="2767542" cy="2154588"/>
          </a:xfrm>
        </p:grpSpPr>
        <p:pic>
          <p:nvPicPr>
            <p:cNvPr id="9" name="Рисунок 8" descr="Вырезка экрана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66029" y="228562"/>
              <a:ext cx="2746101" cy="2138708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6344588" y="1613709"/>
              <a:ext cx="47000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400" dirty="0" smtClean="0">
                  <a:solidFill>
                    <a:schemeClr val="bg1"/>
                  </a:solidFill>
                </a:rPr>
                <a:t>3</a:t>
              </a:r>
              <a:endParaRPr lang="ru-RU" sz="44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15" name="Рисунок 14" descr="Вырезка экрана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832" y="2630772"/>
            <a:ext cx="2649298" cy="198482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441391" y="3784601"/>
            <a:ext cx="445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chemeClr val="bg1"/>
                </a:solidFill>
              </a:rPr>
              <a:t>4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17" name="Рисунок 16" descr="Вырезка экрана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163" y="4777962"/>
            <a:ext cx="2400635" cy="181939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587162" y="5732611"/>
            <a:ext cx="4096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chemeClr val="bg1"/>
                </a:solidFill>
              </a:rPr>
              <a:t>5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19" name="Рисунок 18" descr="Вырезка экрана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1722" y="4690568"/>
            <a:ext cx="2794427" cy="19067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706667" y="5883291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chemeClr val="bg1"/>
                </a:solidFill>
              </a:rPr>
              <a:t>6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21" name="Рисунок 20" descr="Вырезка экрана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19" t="3834" r="-3151" b="23698"/>
          <a:stretch/>
        </p:blipFill>
        <p:spPr>
          <a:xfrm>
            <a:off x="978814" y="4706976"/>
            <a:ext cx="2702106" cy="187396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011006" y="5749947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chemeClr val="bg1"/>
                </a:solidFill>
              </a:rPr>
              <a:t>7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24" name="Рисунок 23" descr="Вырезка экрана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634" y="2464958"/>
            <a:ext cx="2631971" cy="215064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11006" y="3596576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chemeClr val="bg1"/>
                </a:solidFill>
              </a:rPr>
              <a:t>8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072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j0214098.wav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557588"/>
            <a:ext cx="609600" cy="609600"/>
          </a:xfrm>
        </p:spPr>
      </p:pic>
      <p:pic>
        <p:nvPicPr>
          <p:cNvPr id="1026" name="Picture 2" descr="ÐÐ°ÑÑÐ¸Ð½ÐºÐ¸ Ð¿Ð¾ Ð·Ð°Ð¿ÑÐ¾ÑÑ Ð¿ÑÐµÐ·ÐµÐ½ÑÐ°ÑÐ¸Ñ ÑÐ¾Ð½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7" y="8799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47665" y="1146199"/>
            <a:ext cx="6768751" cy="36317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lang="ru-RU" sz="5400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r>
              <a:rPr lang="ru-RU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Тема урока :</a:t>
            </a:r>
          </a:p>
          <a:p>
            <a:pPr algn="ctr"/>
            <a:r>
              <a:rPr lang="ru-RU" sz="4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Новогодние традиции</a:t>
            </a:r>
          </a:p>
          <a:p>
            <a:pPr algn="ctr"/>
            <a:r>
              <a:rPr lang="ru-RU" sz="4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Относительные имена прилагательные</a:t>
            </a:r>
            <a:endParaRPr lang="ru-RU" sz="4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920" y="2449789"/>
            <a:ext cx="2685109" cy="2165809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6441391" y="2630772"/>
            <a:ext cx="2670739" cy="1984826"/>
            <a:chOff x="6441391" y="2630772"/>
            <a:chExt cx="2670739" cy="1984826"/>
          </a:xfrm>
        </p:grpSpPr>
        <p:pic>
          <p:nvPicPr>
            <p:cNvPr id="15" name="Рисунок 14" descr="Вырезка экрана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62832" y="2630772"/>
              <a:ext cx="2649298" cy="1984826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6441391" y="3784601"/>
              <a:ext cx="4457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800" dirty="0" smtClean="0">
                  <a:solidFill>
                    <a:schemeClr val="bg1"/>
                  </a:solidFill>
                </a:rPr>
                <a:t>4</a:t>
              </a:r>
              <a:endParaRPr lang="ru-RU" sz="48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17" name="Рисунок 16" descr="Вырезка экрана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163" y="4777962"/>
            <a:ext cx="2400635" cy="181939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587162" y="5732611"/>
            <a:ext cx="4096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chemeClr val="bg1"/>
                </a:solidFill>
              </a:rPr>
              <a:t>5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19" name="Рисунок 18" descr="Вырезка экрана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1722" y="4690568"/>
            <a:ext cx="2794427" cy="19067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706667" y="5883291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chemeClr val="bg1"/>
                </a:solidFill>
              </a:rPr>
              <a:t>6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21" name="Рисунок 20" descr="Вырезка экрана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19" t="3834" r="-3151" b="23698"/>
          <a:stretch/>
        </p:blipFill>
        <p:spPr>
          <a:xfrm>
            <a:off x="978814" y="4706976"/>
            <a:ext cx="2702106" cy="187396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011006" y="5749947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chemeClr val="bg1"/>
                </a:solidFill>
              </a:rPr>
              <a:t>7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24" name="Рисунок 23" descr="Вырезка экрана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634" y="2464958"/>
            <a:ext cx="2631971" cy="215064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11006" y="3596576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chemeClr val="bg1"/>
                </a:solidFill>
              </a:rPr>
              <a:t>8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490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j0214098.wav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557588"/>
            <a:ext cx="609600" cy="609600"/>
          </a:xfrm>
        </p:spPr>
      </p:pic>
      <p:pic>
        <p:nvPicPr>
          <p:cNvPr id="1026" name="Picture 2" descr="ÐÐ°ÑÑÐ¸Ð½ÐºÐ¸ Ð¿Ð¾ Ð·Ð°Ð¿ÑÐ¾ÑÑ Ð¿ÑÐµÐ·ÐµÐ½ÑÐ°ÑÐ¸Ñ ÑÐ¾Ð½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7" y="8799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47665" y="1146199"/>
            <a:ext cx="6768751" cy="36317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lang="ru-RU" sz="5400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r>
              <a:rPr lang="ru-RU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Тема урока :</a:t>
            </a:r>
          </a:p>
          <a:p>
            <a:pPr algn="ctr"/>
            <a:r>
              <a:rPr lang="ru-RU" sz="4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Новогодние традиции</a:t>
            </a:r>
          </a:p>
          <a:p>
            <a:pPr algn="ctr"/>
            <a:r>
              <a:rPr lang="ru-RU" sz="4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Относительные имена прилагательные</a:t>
            </a:r>
            <a:endParaRPr lang="ru-RU" sz="4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920" y="2449789"/>
            <a:ext cx="2685109" cy="2165809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6587162" y="4777962"/>
            <a:ext cx="2400636" cy="1819390"/>
            <a:chOff x="6587162" y="4777962"/>
            <a:chExt cx="2400636" cy="1819390"/>
          </a:xfrm>
        </p:grpSpPr>
        <p:pic>
          <p:nvPicPr>
            <p:cNvPr id="17" name="Рисунок 16" descr="Вырезка экрана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7163" y="4777962"/>
              <a:ext cx="2400635" cy="1819390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6587162" y="5732611"/>
              <a:ext cx="40964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800" dirty="0" smtClean="0">
                  <a:solidFill>
                    <a:schemeClr val="bg1"/>
                  </a:solidFill>
                </a:rPr>
                <a:t>5</a:t>
              </a:r>
              <a:endParaRPr lang="ru-RU" sz="48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19" name="Рисунок 18" descr="Вырезка экрана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1722" y="4690568"/>
            <a:ext cx="2794427" cy="19067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706667" y="5883291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chemeClr val="bg1"/>
                </a:solidFill>
              </a:rPr>
              <a:t>6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21" name="Рисунок 20" descr="Вырезка экрана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19" t="3834" r="-3151" b="23698"/>
          <a:stretch/>
        </p:blipFill>
        <p:spPr>
          <a:xfrm>
            <a:off x="978814" y="4706976"/>
            <a:ext cx="2702106" cy="187396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011006" y="5749947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chemeClr val="bg1"/>
                </a:solidFill>
              </a:rPr>
              <a:t>7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24" name="Рисунок 23" descr="Вырезка экрана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634" y="2464958"/>
            <a:ext cx="2631971" cy="215064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11006" y="3596576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chemeClr val="bg1"/>
                </a:solidFill>
              </a:rPr>
              <a:t>8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608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j0214098.wav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557588"/>
            <a:ext cx="609600" cy="609600"/>
          </a:xfrm>
        </p:spPr>
      </p:pic>
      <p:pic>
        <p:nvPicPr>
          <p:cNvPr id="1026" name="Picture 2" descr="ÐÐ°ÑÑÐ¸Ð½ÐºÐ¸ Ð¿Ð¾ Ð·Ð°Ð¿ÑÐ¾ÑÑ Ð¿ÑÐµÐ·ÐµÐ½ÑÐ°ÑÐ¸Ñ ÑÐ¾Ð½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7" y="8799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47665" y="1146199"/>
            <a:ext cx="6768751" cy="36317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lang="ru-RU" sz="5400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r>
              <a:rPr lang="ru-RU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Тема урока :</a:t>
            </a:r>
          </a:p>
          <a:p>
            <a:pPr algn="ctr"/>
            <a:r>
              <a:rPr lang="ru-RU" sz="4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Новогодние традиции</a:t>
            </a:r>
          </a:p>
          <a:p>
            <a:pPr algn="ctr"/>
            <a:r>
              <a:rPr lang="ru-RU" sz="4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Относительные имена прилагательные</a:t>
            </a:r>
            <a:endParaRPr lang="ru-RU" sz="4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920" y="2449789"/>
            <a:ext cx="2685109" cy="2165809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3706667" y="4690568"/>
            <a:ext cx="2819482" cy="2023720"/>
            <a:chOff x="3706667" y="4690568"/>
            <a:chExt cx="2819482" cy="2023720"/>
          </a:xfrm>
        </p:grpSpPr>
        <p:pic>
          <p:nvPicPr>
            <p:cNvPr id="19" name="Рисунок 18" descr="Вырезка экрана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1722" y="4690568"/>
              <a:ext cx="2794427" cy="1906785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3706667" y="5883291"/>
              <a:ext cx="49725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800" dirty="0" smtClean="0">
                  <a:solidFill>
                    <a:schemeClr val="bg1"/>
                  </a:solidFill>
                </a:rPr>
                <a:t>6</a:t>
              </a:r>
              <a:endParaRPr lang="ru-RU" sz="48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21" name="Рисунок 20" descr="Вырезка экрана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19" t="3834" r="-3151" b="23698"/>
          <a:stretch/>
        </p:blipFill>
        <p:spPr>
          <a:xfrm>
            <a:off x="978814" y="4706976"/>
            <a:ext cx="2702106" cy="187396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011006" y="5749947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chemeClr val="bg1"/>
                </a:solidFill>
              </a:rPr>
              <a:t>7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24" name="Рисунок 23" descr="Вырезка экрана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634" y="2464958"/>
            <a:ext cx="2631971" cy="215064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11006" y="3596576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chemeClr val="bg1"/>
                </a:solidFill>
              </a:rPr>
              <a:t>8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658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j0214098.wav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557588"/>
            <a:ext cx="609600" cy="609600"/>
          </a:xfrm>
        </p:spPr>
      </p:pic>
      <p:pic>
        <p:nvPicPr>
          <p:cNvPr id="1026" name="Picture 2" descr="ÐÐ°ÑÑÐ¸Ð½ÐºÐ¸ Ð¿Ð¾ Ð·Ð°Ð¿ÑÐ¾ÑÑ Ð¿ÑÐµÐ·ÐµÐ½ÑÐ°ÑÐ¸Ñ ÑÐ¾Ð½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7" y="8799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47665" y="1146199"/>
            <a:ext cx="6768751" cy="36317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lang="ru-RU" sz="5400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r>
              <a:rPr lang="ru-RU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Тема урока :</a:t>
            </a:r>
          </a:p>
          <a:p>
            <a:pPr algn="ctr"/>
            <a:r>
              <a:rPr lang="ru-RU" sz="4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Новогодние традиции</a:t>
            </a:r>
          </a:p>
          <a:p>
            <a:pPr algn="ctr"/>
            <a:r>
              <a:rPr lang="ru-RU" sz="4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Относительные имена прилагательные</a:t>
            </a:r>
            <a:endParaRPr lang="ru-RU" sz="4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920" y="2449789"/>
            <a:ext cx="2685109" cy="2165809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978814" y="4706976"/>
            <a:ext cx="2702106" cy="1873968"/>
            <a:chOff x="978814" y="4706976"/>
            <a:chExt cx="2702106" cy="1873968"/>
          </a:xfrm>
        </p:grpSpPr>
        <p:pic>
          <p:nvPicPr>
            <p:cNvPr id="21" name="Рисунок 20" descr="Вырезка экрана">
              <a:hlinkClick r:id="rId7" action="ppaction://hlinksldjump"/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19" t="3834" r="-3151" b="23698"/>
            <a:stretch/>
          </p:blipFill>
          <p:spPr>
            <a:xfrm>
              <a:off x="978814" y="4706976"/>
              <a:ext cx="2702106" cy="1873968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1011006" y="5749947"/>
              <a:ext cx="49725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800" dirty="0" smtClean="0">
                  <a:solidFill>
                    <a:schemeClr val="bg1"/>
                  </a:solidFill>
                </a:rPr>
                <a:t>7</a:t>
              </a:r>
              <a:endParaRPr lang="ru-RU" sz="48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24" name="Рисунок 23" descr="Вырезка экрана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634" y="2464958"/>
            <a:ext cx="2631971" cy="215064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11006" y="3596576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chemeClr val="bg1"/>
                </a:solidFill>
              </a:rPr>
              <a:t>8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0533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j0214098.wav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557588"/>
            <a:ext cx="609600" cy="609600"/>
          </a:xfrm>
        </p:spPr>
      </p:pic>
      <p:pic>
        <p:nvPicPr>
          <p:cNvPr id="1026" name="Picture 2" descr="ÐÐ°ÑÑÐ¸Ð½ÐºÐ¸ Ð¿Ð¾ Ð·Ð°Ð¿ÑÐ¾ÑÑ Ð¿ÑÐµÐ·ÐµÐ½ÑÐ°ÑÐ¸Ñ ÑÐ¾Ð½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7" y="8799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47665" y="1146199"/>
            <a:ext cx="6768751" cy="36317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lang="ru-RU" sz="5400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r>
              <a:rPr lang="ru-RU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Тема урока :</a:t>
            </a:r>
          </a:p>
          <a:p>
            <a:pPr algn="ctr"/>
            <a:r>
              <a:rPr lang="ru-RU" sz="4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Новогодние традиции</a:t>
            </a:r>
          </a:p>
          <a:p>
            <a:pPr algn="ctr"/>
            <a:r>
              <a:rPr lang="ru-RU" sz="4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Относительные имена прилагательные</a:t>
            </a:r>
            <a:endParaRPr lang="ru-RU" sz="4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3" name="Рисунок 2" descr="Вырезка экрана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920" y="2449789"/>
            <a:ext cx="2685109" cy="2165809"/>
          </a:xfrm>
          <a:prstGeom prst="rect">
            <a:avLst/>
          </a:prstGeom>
        </p:spPr>
      </p:pic>
      <p:pic>
        <p:nvPicPr>
          <p:cNvPr id="24" name="Рисунок 23" descr="Вырезка экрана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634" y="2464958"/>
            <a:ext cx="2631971" cy="215064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11006" y="3596576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chemeClr val="bg1"/>
                </a:solidFill>
              </a:rPr>
              <a:t>8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357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j0214098.wav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557588"/>
            <a:ext cx="609600" cy="609600"/>
          </a:xfrm>
        </p:spPr>
      </p:pic>
      <p:pic>
        <p:nvPicPr>
          <p:cNvPr id="1026" name="Picture 2" descr="ÐÐ°ÑÑÐ¸Ð½ÐºÐ¸ Ð¿Ð¾ Ð·Ð°Ð¿ÑÐ¾ÑÑ Ð¿ÑÐµÐ·ÐµÐ½ÑÐ°ÑÐ¸Ñ ÑÐ¾Ð½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7" y="8799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47665" y="1146199"/>
            <a:ext cx="6768751" cy="36317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lang="ru-RU" sz="5400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r>
              <a:rPr lang="ru-RU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Тема урока :</a:t>
            </a:r>
          </a:p>
          <a:p>
            <a:pPr algn="ctr"/>
            <a:r>
              <a:rPr lang="ru-RU" sz="4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Новогодние традиции</a:t>
            </a:r>
          </a:p>
          <a:p>
            <a:pPr algn="ctr"/>
            <a:r>
              <a:rPr lang="ru-RU" sz="4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Относительные имена прилагательные</a:t>
            </a:r>
            <a:endParaRPr lang="ru-RU" sz="4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3" name="Рисунок 2" descr="Вырезка экрана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920" y="2449789"/>
            <a:ext cx="2685109" cy="216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225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431</Words>
  <Application>Microsoft Office PowerPoint</Application>
  <PresentationFormat>Экран (4:3)</PresentationFormat>
  <Paragraphs>151</Paragraphs>
  <Slides>25</Slides>
  <Notes>0</Notes>
  <HiddenSlides>0</HiddenSlides>
  <MMClips>10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пк</cp:lastModifiedBy>
  <cp:revision>22</cp:revision>
  <dcterms:created xsi:type="dcterms:W3CDTF">2019-01-15T08:25:54Z</dcterms:created>
  <dcterms:modified xsi:type="dcterms:W3CDTF">2019-01-17T05:18:30Z</dcterms:modified>
</cp:coreProperties>
</file>