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30" r:id="rId3"/>
    <p:sldId id="362" r:id="rId4"/>
    <p:sldId id="262" r:id="rId5"/>
    <p:sldId id="376" r:id="rId6"/>
    <p:sldId id="377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66" r:id="rId16"/>
    <p:sldId id="367" r:id="rId17"/>
    <p:sldId id="310" r:id="rId18"/>
    <p:sldId id="369" r:id="rId19"/>
    <p:sldId id="311" r:id="rId20"/>
    <p:sldId id="370" r:id="rId21"/>
    <p:sldId id="312" r:id="rId22"/>
    <p:sldId id="313" r:id="rId23"/>
    <p:sldId id="371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72" r:id="rId32"/>
    <p:sldId id="352" r:id="rId33"/>
    <p:sldId id="353" r:id="rId34"/>
    <p:sldId id="354" r:id="rId35"/>
    <p:sldId id="355" r:id="rId36"/>
    <p:sldId id="356" r:id="rId37"/>
    <p:sldId id="357" r:id="rId38"/>
    <p:sldId id="358" r:id="rId39"/>
    <p:sldId id="359" r:id="rId40"/>
    <p:sldId id="360" r:id="rId41"/>
    <p:sldId id="273" r:id="rId42"/>
    <p:sldId id="274" r:id="rId43"/>
    <p:sldId id="275" r:id="rId44"/>
    <p:sldId id="276" r:id="rId45"/>
    <p:sldId id="277" r:id="rId46"/>
    <p:sldId id="278" r:id="rId47"/>
    <p:sldId id="325" r:id="rId48"/>
    <p:sldId id="326" r:id="rId49"/>
    <p:sldId id="374" r:id="rId50"/>
    <p:sldId id="378" r:id="rId51"/>
    <p:sldId id="346" r:id="rId52"/>
    <p:sldId id="361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60" autoAdjust="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0" y="10594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EE32E431-46E6-4538-94F0-485368DA34F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BAA76D5-63DD-44FD-A5F4-403C0A7753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32E431-46E6-4538-94F0-485368DA34F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AA76D5-63DD-44FD-A5F4-403C0A7753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32E431-46E6-4538-94F0-485368DA34F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AA76D5-63DD-44FD-A5F4-403C0A7753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32E431-46E6-4538-94F0-485368DA34F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AA76D5-63DD-44FD-A5F4-403C0A7753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EE32E431-46E6-4538-94F0-485368DA34F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BAA76D5-63DD-44FD-A5F4-403C0A7753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32E431-46E6-4538-94F0-485368DA34F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BAA76D5-63DD-44FD-A5F4-403C0A7753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32E431-46E6-4538-94F0-485368DA34F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BAA76D5-63DD-44FD-A5F4-403C0A7753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32E431-46E6-4538-94F0-485368DA34F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AA76D5-63DD-44FD-A5F4-403C0A7753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E32E431-46E6-4538-94F0-485368DA34F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AA76D5-63DD-44FD-A5F4-403C0A7753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EE32E431-46E6-4538-94F0-485368DA34F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BAA76D5-63DD-44FD-A5F4-403C0A7753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EE32E431-46E6-4538-94F0-485368DA34F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BAA76D5-63DD-44FD-A5F4-403C0A7753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EE32E431-46E6-4538-94F0-485368DA34F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BAA76D5-63DD-44FD-A5F4-403C0A7753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2.bp.blogspot.com/-i8xkMN_u7hA/VBXJ4jG5Y9I/AAAAAAAAfs4/WXyaaM52abo/s1600/%D0%AD%D0%BB%D0%B5%D0%BC%D0%B5%D0%BD%D1%82%D1%8B4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hyperlink" Target="http://4.bp.blogspot.com/-MGdzHZ87w2o/VBXJ3s1q7rI/AAAAAAAAfso/gnP5Pmgf1-E/s1600/%D0%AD%D0%BB%D0%B5%D0%BC%D0%B5%D0%BD%D1%82%D1%8B2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4.bp.blogspot.com/-vDuC-jyRRfc/VBXKtt141AI/AAAAAAAAftQ/qTMX2dXqVf0/s1600/%D0%AD%D0%BB%D0%B5%D0%BC%D0%B5%D0%BD%D1%82%D1%8B-001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hyperlink" Target="http://4.bp.blogspot.com/-o7Y1hxG0MOw/VBXJ2wUTvFI/AAAAAAAAfsk/9Znx6jrTaks/s1600/%D0%AD%D0%BB%D0%B5%D0%BC%D0%B5%D0%BD%D1%82%D1%8B1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3.bp.blogspot.com/-LOwwXZb1MeU/VBXJ2clD_fI/AAAAAAAAfsY/e3t_Pof1w_0/s1600/%D0%AD%D0%BB%D0%B5%D0%BC%D0%B5%D0%BD%D1%82%D1%8B.jpg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1.bp.blogspot.com/-anvy6HcvZk8/VBXJ4CyaIMI/AAAAAAAAfsw/Rg9KGCbOX44/s1600/%D0%AD%D0%BB%D0%B5%D0%BC%D0%B5%D0%BD%D1%82%D1%8B3.jpg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3.bp.blogspot.com/-0qFW_Zpfzqk/VBXJ1BqiYBI/AAAAAAAAfsI/gpnRbzLiFMc/s1600/28.02.2014+0-19-58_0083.JPG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1.bp.blogspot.com/-oM01rz7i-Yo/VBXJ1uNLbqI/AAAAAAAAfsQ/j9GsaeqYU3k/s1600/20.08.2014+9-57-02_0020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hyperlink" Target="http://1.bp.blogspot.com/-HqQCgMeLV7E/VBXJ0S05n1I/AAAAAAAAfsE/IRPu_1hEPFM/s1600/28.02.2014+0-18-49_0079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hyperlink" Target="http://4.bp.blogspot.com/-pkyFGnhPrfg/VBXJ6aM3_OI/AAAAAAAAftA/qqm5LrAXzjs/s1600/%D0%AD%D0%BB%D0%B5%D0%BC%D0%B5%D0%BD%D1%82%D1%8B5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4.bp.blogspot.com/-N4c2VTviqDE/VBXJy03X3gI/AAAAAAAAfrw/D1vVLLIVeXA/s1600/%D0%B7%D0%B8%D0%BC%D0%B0.jpg" TargetMode="External"/><Relationship Id="rId5" Type="http://schemas.openxmlformats.org/officeDocument/2006/relationships/image" Target="../media/image23.jpeg"/><Relationship Id="rId4" Type="http://schemas.openxmlformats.org/officeDocument/2006/relationships/hyperlink" Target="http://4.bp.blogspot.com/-bP0ilPlh3Kw/U3pIyXASomI/AAAAAAAAbhc/3XPIM_k93Xc/s1600/Worm10.jp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54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b="1" dirty="0"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12293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500306"/>
            <a:ext cx="2863850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4" name="Picture 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643182"/>
            <a:ext cx="339565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42844" y="285728"/>
            <a:ext cx="878687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latin typeface="Monotype Corsiva" pitchFamily="66" charset="0"/>
              </a:rPr>
              <a:t>« </a:t>
            </a:r>
            <a:r>
              <a:rPr lang="ru-RU" sz="4800" b="1" dirty="0" err="1" smtClean="0">
                <a:latin typeface="Monotype Corsiva" pitchFamily="66" charset="0"/>
              </a:rPr>
              <a:t>Лэпбук</a:t>
            </a:r>
            <a:r>
              <a:rPr lang="ru-RU" sz="4800" b="1" dirty="0" smtClean="0">
                <a:latin typeface="Monotype Corsiva" pitchFamily="66" charset="0"/>
              </a:rPr>
              <a:t>  как  форма  совместной  деятельности  взрослого  и  детей </a:t>
            </a:r>
            <a:r>
              <a:rPr lang="ru-RU" sz="6600" b="1" dirty="0" smtClean="0">
                <a:latin typeface="Monotype Corsiva" pitchFamily="66" charset="0"/>
              </a:rPr>
              <a:t>»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43372" y="5429264"/>
            <a:ext cx="52864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МБДОУ «Центр развития ребёнка – детский сад № 133»   г.Воронеж  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: воспитатель  Сурма Н.А.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358246" cy="118224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Comic Sans MS" pitchFamily="66" charset="0"/>
              </a:rPr>
              <a:t>«Творческое взаимодействие» в модели Дети-Родители- Педагоги</a:t>
            </a:r>
            <a:endParaRPr lang="ru-RU" sz="3600" b="1" dirty="0">
              <a:latin typeface="Comic Sans MS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1" dirty="0" smtClean="0"/>
              <a:t> Воспитанник- педагог</a:t>
            </a:r>
          </a:p>
          <a:p>
            <a:pPr>
              <a:buNone/>
            </a:pPr>
            <a:r>
              <a:rPr lang="ru-RU" b="1" dirty="0" smtClean="0">
                <a:latin typeface="Comic Sans MS" pitchFamily="66" charset="0"/>
              </a:rPr>
              <a:t>        -</a:t>
            </a:r>
            <a:r>
              <a:rPr lang="ru-RU" dirty="0" smtClean="0">
                <a:latin typeface="Comic Sans MS" pitchFamily="66" charset="0"/>
              </a:rPr>
              <a:t>образовательная деятельность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  <a:r>
              <a:rPr lang="ru-RU" b="1" dirty="0" smtClean="0"/>
              <a:t>Педагог-родитель</a:t>
            </a:r>
          </a:p>
          <a:p>
            <a:pPr>
              <a:buNone/>
            </a:pPr>
            <a:r>
              <a:rPr lang="ru-RU" dirty="0" smtClean="0">
                <a:latin typeface="Comic Sans MS" pitchFamily="66" charset="0"/>
              </a:rPr>
              <a:t>      -установление партнерских отношений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  <a:r>
              <a:rPr lang="ru-RU" b="1" dirty="0" smtClean="0"/>
              <a:t>Родитель-воспитанник</a:t>
            </a:r>
          </a:p>
          <a:p>
            <a:pPr>
              <a:buNone/>
            </a:pPr>
            <a:r>
              <a:rPr lang="ru-RU" dirty="0" smtClean="0"/>
              <a:t>       </a:t>
            </a:r>
            <a:r>
              <a:rPr lang="ru-RU" dirty="0" smtClean="0">
                <a:latin typeface="Comic Sans MS" pitchFamily="66" charset="0"/>
              </a:rPr>
              <a:t>-использование </a:t>
            </a:r>
            <a:r>
              <a:rPr lang="ru-RU" dirty="0" err="1" smtClean="0">
                <a:latin typeface="Comic Sans MS" pitchFamily="66" charset="0"/>
              </a:rPr>
              <a:t>лэпбука</a:t>
            </a:r>
            <a:r>
              <a:rPr lang="ru-RU" dirty="0" smtClean="0">
                <a:latin typeface="Comic Sans MS" pitchFamily="66" charset="0"/>
              </a:rPr>
              <a:t> в проектной деятельности (моя семья, мой город и </a:t>
            </a:r>
            <a:r>
              <a:rPr lang="ru-RU" dirty="0" err="1" smtClean="0">
                <a:latin typeface="Comic Sans MS" pitchFamily="66" charset="0"/>
              </a:rPr>
              <a:t>т.п</a:t>
            </a:r>
            <a:r>
              <a:rPr lang="ru-RU" dirty="0" smtClean="0">
                <a:latin typeface="Comic Sans MS" pitchFamily="66" charset="0"/>
              </a:rPr>
              <a:t>)</a:t>
            </a:r>
          </a:p>
          <a:p>
            <a:pPr>
              <a:buNone/>
            </a:pPr>
            <a:r>
              <a:rPr lang="ru-RU" dirty="0" smtClean="0">
                <a:latin typeface="Comic Sans MS" pitchFamily="66" charset="0"/>
              </a:rPr>
              <a:t>     -для закрепления пройденного    материала</a:t>
            </a:r>
            <a:endParaRPr lang="ru-RU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358246" cy="15001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Comic Sans MS" pitchFamily="66" charset="0"/>
              </a:rPr>
              <a:t>Преимущество использования</a:t>
            </a:r>
            <a:br>
              <a:rPr lang="ru-RU" b="1" dirty="0" smtClean="0">
                <a:latin typeface="Comic Sans MS" pitchFamily="66" charset="0"/>
              </a:rPr>
            </a:br>
            <a:r>
              <a:rPr lang="ru-RU" b="1" dirty="0" err="1" smtClean="0">
                <a:latin typeface="Comic Sans MS" pitchFamily="66" charset="0"/>
              </a:rPr>
              <a:t>лэпбука</a:t>
            </a:r>
            <a:r>
              <a:rPr lang="ru-RU" b="1" dirty="0" smtClean="0">
                <a:latin typeface="Comic Sans MS" pitchFamily="66" charset="0"/>
              </a:rPr>
              <a:t> 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/>
              <a:t>                                 </a:t>
            </a:r>
            <a:r>
              <a:rPr lang="ru-RU" b="1" dirty="0" smtClean="0"/>
              <a:t>Помогает:</a:t>
            </a:r>
          </a:p>
          <a:p>
            <a:pPr lvl="0"/>
            <a:r>
              <a:rPr lang="ru-RU" dirty="0" smtClean="0">
                <a:latin typeface="Comic Sans MS" pitchFamily="66" charset="0"/>
              </a:rPr>
              <a:t>структурировать сложную информацию</a:t>
            </a:r>
          </a:p>
          <a:p>
            <a:pPr lvl="0"/>
            <a:r>
              <a:rPr lang="ru-RU" dirty="0" smtClean="0">
                <a:latin typeface="Comic Sans MS" pitchFamily="66" charset="0"/>
              </a:rPr>
              <a:t>развивает познавательный интерес и творческое мышление</a:t>
            </a:r>
          </a:p>
          <a:p>
            <a:pPr lvl="0"/>
            <a:r>
              <a:rPr lang="ru-RU" dirty="0" smtClean="0">
                <a:latin typeface="Comic Sans MS" pitchFamily="66" charset="0"/>
              </a:rPr>
              <a:t>разнообразить даже самую скучную тему</a:t>
            </a:r>
          </a:p>
          <a:p>
            <a:pPr lvl="0"/>
            <a:r>
              <a:rPr lang="ru-RU" dirty="0" smtClean="0">
                <a:latin typeface="Comic Sans MS" pitchFamily="66" charset="0"/>
              </a:rPr>
              <a:t>научить простому способу запоминания</a:t>
            </a:r>
          </a:p>
          <a:p>
            <a:r>
              <a:rPr lang="ru-RU" dirty="0" smtClean="0">
                <a:latin typeface="Comic Sans MS" pitchFamily="66" charset="0"/>
              </a:rPr>
              <a:t>объединить  всю семью( группу детей в детском саду) для увлекательного и полезного занятия</a:t>
            </a:r>
            <a:endParaRPr lang="ru-RU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-428652"/>
            <a:ext cx="8072494" cy="1928826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b="1" dirty="0" smtClean="0">
                <a:latin typeface="Comic Sans MS" pitchFamily="66" charset="0"/>
              </a:rPr>
              <a:t>Чтобы процесс обучения был еще более эффективнее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fontAlgn="base">
              <a:buNone/>
            </a:pPr>
            <a:r>
              <a:rPr lang="ru-RU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</a:t>
            </a: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можно использовать ведущую        систему запоминания </a:t>
            </a:r>
          </a:p>
          <a:p>
            <a:pPr fontAlgn="base">
              <a:buNone/>
            </a:pPr>
            <a:r>
              <a:rPr lang="ru-RU" dirty="0" smtClean="0">
                <a:solidFill>
                  <a:schemeClr val="tx2"/>
                </a:solidFill>
                <a:latin typeface="Comic Sans MS" pitchFamily="66" charset="0"/>
              </a:rPr>
              <a:t> </a:t>
            </a:r>
          </a:p>
          <a:p>
            <a:r>
              <a:rPr lang="ru-RU" dirty="0" err="1" smtClean="0">
                <a:latin typeface="Comic Sans MS" pitchFamily="66" charset="0"/>
              </a:rPr>
              <a:t>Визуалам</a:t>
            </a:r>
            <a:r>
              <a:rPr lang="ru-RU" dirty="0" smtClean="0">
                <a:latin typeface="Comic Sans MS" pitchFamily="66" charset="0"/>
              </a:rPr>
              <a:t> (детям с хорошей зрительной памятью) стоит включить фантазию и представить материал красочно оформленный, можно в виде мультфильма, клипа, презентации.</a:t>
            </a:r>
          </a:p>
          <a:p>
            <a:endParaRPr lang="ru-RU" dirty="0" smtClean="0">
              <a:latin typeface="Comic Sans MS" pitchFamily="66" charset="0"/>
            </a:endParaRPr>
          </a:p>
          <a:p>
            <a:r>
              <a:rPr lang="ru-RU" dirty="0" err="1" smtClean="0">
                <a:latin typeface="Comic Sans MS" pitchFamily="66" charset="0"/>
              </a:rPr>
              <a:t>Аудиалам</a:t>
            </a:r>
            <a:r>
              <a:rPr lang="ru-RU" dirty="0" smtClean="0">
                <a:latin typeface="Comic Sans MS" pitchFamily="66" charset="0"/>
              </a:rPr>
              <a:t> (детям с хорошей слуховой памятью) желательно проговорить то, что они пишут, рисуют и услышать как бы «звуки» событий или предметов.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4294967295"/>
          </p:nvPr>
        </p:nvSpPr>
        <p:spPr>
          <a:xfrm>
            <a:off x="428596" y="928670"/>
            <a:ext cx="8229600" cy="4525962"/>
          </a:xfrm>
        </p:spPr>
        <p:txBody>
          <a:bodyPr>
            <a:normAutofit lnSpcReduction="10000"/>
          </a:bodyPr>
          <a:lstStyle/>
          <a:p>
            <a:r>
              <a:rPr lang="ru-RU" dirty="0" err="1" smtClean="0">
                <a:latin typeface="Comic Sans MS" pitchFamily="66" charset="0"/>
              </a:rPr>
              <a:t>Кинестетам</a:t>
            </a:r>
            <a:r>
              <a:rPr lang="ru-RU" dirty="0" smtClean="0">
                <a:latin typeface="Comic Sans MS" pitchFamily="66" charset="0"/>
              </a:rPr>
              <a:t> (кому важны тактильные ощущения). Таким детям лучше всего двигаться во время изготовления </a:t>
            </a:r>
            <a:r>
              <a:rPr lang="ru-RU" dirty="0" err="1" smtClean="0">
                <a:latin typeface="Comic Sans MS" pitchFamily="66" charset="0"/>
              </a:rPr>
              <a:t>лэпбука</a:t>
            </a:r>
            <a:r>
              <a:rPr lang="ru-RU" dirty="0" smtClean="0">
                <a:latin typeface="Comic Sans MS" pitchFamily="66" charset="0"/>
              </a:rPr>
              <a:t>, менять позы, «держаться за предметы» разных фактур.</a:t>
            </a:r>
          </a:p>
          <a:p>
            <a:endParaRPr lang="ru-RU" dirty="0" smtClean="0">
              <a:latin typeface="Comic Sans MS" pitchFamily="66" charset="0"/>
            </a:endParaRPr>
          </a:p>
          <a:p>
            <a:r>
              <a:rPr lang="ru-RU" dirty="0" err="1" smtClean="0">
                <a:latin typeface="Comic Sans MS" pitchFamily="66" charset="0"/>
              </a:rPr>
              <a:t>Дискретам</a:t>
            </a:r>
            <a:r>
              <a:rPr lang="ru-RU" dirty="0" smtClean="0">
                <a:latin typeface="Comic Sans MS" pitchFamily="66" charset="0"/>
              </a:rPr>
              <a:t> (дети опирающие на логику) предстоит систематизировать материал, что поможет увидеть суть и обнаружить взаимосвязи.</a:t>
            </a:r>
            <a:endParaRPr lang="ru-RU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 rot="10800000" flipV="1">
            <a:off x="571472" y="357166"/>
            <a:ext cx="8143932" cy="7858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4294967295"/>
          </p:nvPr>
        </p:nvSpPr>
        <p:spPr>
          <a:xfrm>
            <a:off x="214282" y="1857364"/>
            <a:ext cx="8572560" cy="471490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>
                <a:latin typeface="Comic Sans MS" pitchFamily="66" charset="0"/>
              </a:rPr>
              <a:t>     </a:t>
            </a:r>
            <a:r>
              <a:rPr lang="ru-RU" sz="2800" b="1" dirty="0" smtClean="0">
                <a:latin typeface="Comic Sans MS" pitchFamily="66" charset="0"/>
              </a:rPr>
              <a:t>Тема для папки может быть совершенно</a:t>
            </a:r>
          </a:p>
          <a:p>
            <a:pPr>
              <a:buNone/>
            </a:pPr>
            <a:r>
              <a:rPr lang="ru-RU" sz="2800" b="1" dirty="0" smtClean="0">
                <a:latin typeface="Comic Sans MS" pitchFamily="66" charset="0"/>
              </a:rPr>
              <a:t>любой. Как и ее сложность, в зависимости </a:t>
            </a:r>
          </a:p>
          <a:p>
            <a:pPr>
              <a:buNone/>
            </a:pPr>
            <a:r>
              <a:rPr lang="ru-RU" sz="2800" b="1" dirty="0" smtClean="0">
                <a:latin typeface="Comic Sans MS" pitchFamily="66" charset="0"/>
              </a:rPr>
              <a:t> от интересов детей и возраста детей.</a:t>
            </a:r>
            <a:endParaRPr lang="ru-RU" sz="2800" b="1" i="1" dirty="0" smtClean="0">
              <a:latin typeface="Comic Sans MS" pitchFamily="66" charset="0"/>
            </a:endParaRPr>
          </a:p>
          <a:p>
            <a:pPr fontAlgn="base">
              <a:buNone/>
            </a:pPr>
            <a:endParaRPr lang="ru-RU" sz="2800" b="1" u="sng" dirty="0" smtClean="0">
              <a:latin typeface="Comic Sans MS" pitchFamily="66" charset="0"/>
            </a:endParaRPr>
          </a:p>
          <a:p>
            <a:pPr fontAlgn="base">
              <a:buNone/>
            </a:pPr>
            <a:r>
              <a:rPr lang="ru-RU" sz="2800" b="1" dirty="0" smtClean="0">
                <a:latin typeface="Comic Sans MS" pitchFamily="66" charset="0"/>
              </a:rPr>
              <a:t>            </a:t>
            </a:r>
            <a:r>
              <a:rPr lang="ru-RU" sz="2800" b="1" u="sng" dirty="0" smtClean="0">
                <a:latin typeface="Comic Sans MS" pitchFamily="66" charset="0"/>
              </a:rPr>
              <a:t>Темами </a:t>
            </a:r>
            <a:r>
              <a:rPr lang="ru-RU" sz="2800" b="1" u="sng" dirty="0" err="1" smtClean="0">
                <a:latin typeface="Comic Sans MS" pitchFamily="66" charset="0"/>
              </a:rPr>
              <a:t>лэпбука</a:t>
            </a:r>
            <a:r>
              <a:rPr lang="ru-RU" sz="2800" b="1" u="sng" dirty="0" smtClean="0">
                <a:latin typeface="Comic Sans MS" pitchFamily="66" charset="0"/>
              </a:rPr>
              <a:t> могут стать:</a:t>
            </a:r>
          </a:p>
          <a:p>
            <a:pPr fontAlgn="base">
              <a:buNone/>
            </a:pPr>
            <a:r>
              <a:rPr lang="ru-RU" sz="2800" b="1" dirty="0" smtClean="0">
                <a:latin typeface="Comic Sans MS" pitchFamily="66" charset="0"/>
              </a:rPr>
              <a:t>    -интересные события, происходящие с ребенком (рождение брата, отдых на море, появление домашнего питомца)</a:t>
            </a:r>
          </a:p>
          <a:p>
            <a:pPr fontAlgn="base">
              <a:buNone/>
            </a:pPr>
            <a:r>
              <a:rPr lang="ru-RU" sz="2800" b="1" dirty="0" smtClean="0">
                <a:latin typeface="Comic Sans MS" pitchFamily="66" charset="0"/>
              </a:rPr>
              <a:t>    -темы недели;</a:t>
            </a:r>
          </a:p>
          <a:p>
            <a:pPr fontAlgn="base">
              <a:buNone/>
            </a:pPr>
            <a:r>
              <a:rPr lang="ru-RU" sz="2800" b="1" dirty="0" smtClean="0">
                <a:latin typeface="Comic Sans MS" pitchFamily="66" charset="0"/>
              </a:rPr>
              <a:t>    -решение проблемных ситуаций;</a:t>
            </a:r>
          </a:p>
          <a:p>
            <a:pPr fontAlgn="base">
              <a:buNone/>
            </a:pPr>
            <a:r>
              <a:rPr lang="ru-RU" sz="2800" b="1" dirty="0" smtClean="0">
                <a:latin typeface="Comic Sans MS" pitchFamily="66" charset="0"/>
              </a:rPr>
              <a:t>    -литературные произведения;</a:t>
            </a:r>
          </a:p>
          <a:p>
            <a:pPr fontAlgn="base">
              <a:buNone/>
            </a:pPr>
            <a:r>
              <a:rPr lang="ru-RU" sz="2800" b="1" dirty="0" smtClean="0">
                <a:latin typeface="Comic Sans MS" pitchFamily="66" charset="0"/>
              </a:rPr>
              <a:t>    -интерес ребенка к конкретному виду деятельности;</a:t>
            </a:r>
          </a:p>
          <a:p>
            <a:pPr fontAlgn="base">
              <a:buNone/>
            </a:pPr>
            <a:r>
              <a:rPr lang="ru-RU" sz="2800" b="1" dirty="0" smtClean="0">
                <a:latin typeface="Comic Sans MS" pitchFamily="66" charset="0"/>
              </a:rPr>
              <a:t>    -мультипликационные герои.</a:t>
            </a:r>
          </a:p>
          <a:p>
            <a:pPr>
              <a:buNone/>
            </a:pPr>
            <a:endParaRPr lang="ru-RU" sz="2800" b="1" dirty="0"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43174" y="428604"/>
            <a:ext cx="36936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Порядок работы </a:t>
            </a:r>
            <a:endParaRPr lang="ru-RU" sz="3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57356" y="1142984"/>
            <a:ext cx="54168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sz="36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Определиться с темой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0" y="1646238"/>
            <a:ext cx="4038600" cy="452596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endParaRPr lang="ru-RU" dirty="0"/>
          </a:p>
        </p:txBody>
      </p:sp>
      <p:pic>
        <p:nvPicPr>
          <p:cNvPr id="1026" name="Picture 2" descr="D:\Documents and Settings\alinka.BEST-3280B97572\Рабочий стол\детский сад\DSCN060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2500306"/>
            <a:ext cx="4643470" cy="3709989"/>
          </a:xfrm>
          <a:prstGeom prst="rect">
            <a:avLst/>
          </a:prstGeom>
          <a:noFill/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285992"/>
            <a:ext cx="3214710" cy="428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1500166" y="500042"/>
            <a:ext cx="6572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latin typeface="Comic Sans MS" pitchFamily="66" charset="0"/>
              </a:rPr>
              <a:t>Для детей младшего возраста</a:t>
            </a:r>
            <a:r>
              <a:rPr lang="ru-RU" sz="3200" b="1" dirty="0" smtClean="0">
                <a:latin typeface="Comic Sans MS" pitchFamily="66" charset="0"/>
              </a:rPr>
              <a:t> </a:t>
            </a:r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1142984"/>
            <a:ext cx="81439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omic Sans MS" pitchFamily="66" charset="0"/>
              </a:rPr>
              <a:t>«Широкие, обобщающие» темы- зима, осень, транспорт и т.п.У вас получится книжка с самыми общеизвестными знаниями. Это хорошо подойдет для совсем маленьких детей, для которых и эти знания являются новыми.</a:t>
            </a: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Forester\Downloads\0_f3b16_4878a684_XL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72000" y="2928934"/>
            <a:ext cx="4214842" cy="32206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500306"/>
            <a:ext cx="392909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785918" y="571480"/>
            <a:ext cx="62087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latin typeface="Comic Sans MS" pitchFamily="66" charset="0"/>
              </a:rPr>
              <a:t>Для детей старшего возраста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1357298"/>
            <a:ext cx="8001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omic Sans MS" pitchFamily="66" charset="0"/>
              </a:rPr>
              <a:t>Узкие темы, несущие конкретную информацию- это будет более продуктивнее, допустим снег, снегирь, санки….</a:t>
            </a:r>
            <a:endParaRPr lang="ru-RU" sz="2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54000"/>
            <a:ext cx="6257925" cy="114300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написать план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4294967295"/>
          </p:nvPr>
        </p:nvSpPr>
        <p:spPr>
          <a:xfrm>
            <a:off x="357158" y="1646238"/>
            <a:ext cx="8286808" cy="4525962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Comic Sans MS" pitchFamily="66" charset="0"/>
              </a:rPr>
              <a:t>     Ведь </a:t>
            </a:r>
            <a:r>
              <a:rPr lang="ru-RU" dirty="0" err="1" smtClean="0">
                <a:latin typeface="Comic Sans MS" pitchFamily="66" charset="0"/>
              </a:rPr>
              <a:t>лэпбук</a:t>
            </a:r>
            <a:r>
              <a:rPr lang="ru-RU" dirty="0" smtClean="0">
                <a:latin typeface="Comic Sans MS" pitchFamily="66" charset="0"/>
              </a:rPr>
              <a:t> - это не просто книжка с картинками. Это учебное пособие. Поэтому вам надо продумать, что он должен включать в себя, чтобы полностью раскрыть тему (программное содержание) А для этого нужен план того, что вы хотите в этой папке рассказать.</a:t>
            </a:r>
          </a:p>
          <a:p>
            <a:endParaRPr lang="ru-RU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714348" y="571480"/>
            <a:ext cx="8072494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    Чтобы составить план, мы используем модель трёх вопросов: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latin typeface="Comic Sans MS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 smtClean="0"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400" b="1" i="1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u="sng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Что ты знаешь о…?</a:t>
            </a:r>
            <a:r>
              <a:rPr kumimoji="0" lang="ru-RU" sz="2800" b="1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          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Что хотел бы узнать?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latin typeface="Comic Sans MS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                  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Что сделать, чтобы узнать?</a:t>
            </a:r>
            <a:endParaRPr kumimoji="0" lang="ru-RU" sz="2800" b="1" i="0" u="sng" strike="noStrike" cap="none" normalizeH="0" baseline="0" dirty="0" smtClean="0">
              <a:ln>
                <a:noFill/>
              </a:ln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latin typeface="Comic Sans MS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  (Например, план к теме «Лягушки» может охватывать следующие информационные блоки…)</a:t>
            </a: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  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54000"/>
            <a:ext cx="7143768" cy="960422"/>
          </a:xfrm>
        </p:spPr>
        <p:txBody>
          <a:bodyPr>
            <a:normAutofit/>
          </a:bodyPr>
          <a:lstStyle/>
          <a:p>
            <a:r>
              <a:rPr lang="ru-RU" b="1" dirty="0" smtClean="0"/>
              <a:t>нарисовать макет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4294967295"/>
          </p:nvPr>
        </p:nvSpPr>
        <p:spPr>
          <a:xfrm>
            <a:off x="357158" y="1714488"/>
            <a:ext cx="8358246" cy="474345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dirty="0" smtClean="0">
                <a:latin typeface="Comic Sans MS" pitchFamily="66" charset="0"/>
              </a:rPr>
              <a:t>       Здесь нет границ для фантазии: формы представления могут быть любые. От самого простого - текстового, до игр и развивающих заданий. И все это разместить на разных элементах: в кармашках, блокнотиках, мини-книжках, книжках-гармошках, вращающихся кругах, конвертиках разных форм, карточках, разворачивающихся страничках и т.д. и т.п.</a:t>
            </a:r>
          </a:p>
          <a:p>
            <a:pPr>
              <a:buNone/>
            </a:pPr>
            <a:r>
              <a:rPr lang="ru-RU" sz="2400" dirty="0" smtClean="0">
                <a:latin typeface="Comic Sans MS" pitchFamily="66" charset="0"/>
              </a:rPr>
              <a:t>        </a:t>
            </a:r>
            <a:r>
              <a:rPr lang="ru-RU" sz="2400" b="1" dirty="0" smtClean="0">
                <a:latin typeface="Comic Sans MS" pitchFamily="66" charset="0"/>
              </a:rPr>
              <a:t>Для детей в основном доступны именно эти формы, для взрослых же границ для фантазии нет.</a:t>
            </a:r>
          </a:p>
          <a:p>
            <a:pPr>
              <a:buNone/>
            </a:pPr>
            <a:endParaRPr lang="ru-RU" sz="2400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00098" y="428604"/>
            <a:ext cx="7472386" cy="1928842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chemeClr val="accent4"/>
                </a:solidFill>
                <a:latin typeface="Comic Sans MS" pitchFamily="66" charset="0"/>
              </a:rPr>
              <a:t>Что такое </a:t>
            </a:r>
            <a:r>
              <a:rPr lang="ru-RU" sz="4800" b="1" dirty="0" err="1" smtClean="0">
                <a:solidFill>
                  <a:schemeClr val="accent4"/>
                </a:solidFill>
                <a:latin typeface="Comic Sans MS" pitchFamily="66" charset="0"/>
              </a:rPr>
              <a:t>лэпбук</a:t>
            </a:r>
            <a:r>
              <a:rPr lang="ru-RU" sz="4800" b="1" dirty="0" smtClean="0">
                <a:solidFill>
                  <a:schemeClr val="accent4"/>
                </a:solidFill>
                <a:latin typeface="Comic Sans MS" pitchFamily="66" charset="0"/>
              </a:rPr>
              <a:t> </a:t>
            </a:r>
            <a:r>
              <a:rPr lang="ru-RU" sz="4800" dirty="0" smtClean="0">
                <a:solidFill>
                  <a:schemeClr val="tx1"/>
                </a:solidFill>
              </a:rPr>
              <a:t/>
            </a:r>
            <a:br>
              <a:rPr lang="ru-RU" sz="4800" dirty="0" smtClean="0">
                <a:solidFill>
                  <a:schemeClr val="tx1"/>
                </a:solidFill>
              </a:rPr>
            </a:br>
            <a:r>
              <a:rPr lang="ru-RU" dirty="0" smtClean="0"/>
              <a:t> </a:t>
            </a:r>
            <a:br>
              <a:rPr lang="ru-RU" dirty="0" smtClean="0"/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500034" y="1714488"/>
            <a:ext cx="8186766" cy="4458028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latin typeface="Comic Sans MS" pitchFamily="66" charset="0"/>
              </a:rPr>
              <a:t>"</a:t>
            </a:r>
            <a:r>
              <a:rPr lang="ru-RU" b="1" dirty="0" err="1" smtClean="0">
                <a:latin typeface="Comic Sans MS" pitchFamily="66" charset="0"/>
              </a:rPr>
              <a:t>Лэпбук</a:t>
            </a:r>
            <a:r>
              <a:rPr lang="ru-RU" b="1" dirty="0" smtClean="0">
                <a:latin typeface="Comic Sans MS" pitchFamily="66" charset="0"/>
              </a:rPr>
              <a:t>" (</a:t>
            </a:r>
            <a:r>
              <a:rPr lang="ru-RU" b="1" dirty="0" err="1" smtClean="0">
                <a:latin typeface="Comic Sans MS" pitchFamily="66" charset="0"/>
              </a:rPr>
              <a:t>lapbook</a:t>
            </a:r>
            <a:r>
              <a:rPr lang="ru-RU" b="1" dirty="0" smtClean="0">
                <a:latin typeface="Comic Sans MS" pitchFamily="66" charset="0"/>
              </a:rPr>
              <a:t>) - в дословном переводе с английского значит "наколенная книга" (</a:t>
            </a:r>
            <a:r>
              <a:rPr lang="ru-RU" b="1" dirty="0" err="1" smtClean="0">
                <a:latin typeface="Comic Sans MS" pitchFamily="66" charset="0"/>
              </a:rPr>
              <a:t>lap</a:t>
            </a:r>
            <a:r>
              <a:rPr lang="ru-RU" b="1" dirty="0" smtClean="0">
                <a:latin typeface="Comic Sans MS" pitchFamily="66" charset="0"/>
              </a:rPr>
              <a:t> - колени, </a:t>
            </a:r>
            <a:r>
              <a:rPr lang="ru-RU" b="1" dirty="0" err="1" smtClean="0">
                <a:latin typeface="Comic Sans MS" pitchFamily="66" charset="0"/>
              </a:rPr>
              <a:t>book</a:t>
            </a:r>
            <a:r>
              <a:rPr lang="ru-RU" b="1" dirty="0" smtClean="0">
                <a:latin typeface="Comic Sans MS" pitchFamily="66" charset="0"/>
              </a:rPr>
              <a:t> - книга). </a:t>
            </a:r>
          </a:p>
          <a:p>
            <a:endParaRPr lang="ru-RU" b="1" dirty="0" smtClean="0">
              <a:latin typeface="Comic Sans MS" pitchFamily="66" charset="0"/>
            </a:endParaRPr>
          </a:p>
          <a:p>
            <a:r>
              <a:rPr lang="ru-RU" b="1" dirty="0" err="1" smtClean="0">
                <a:latin typeface="Comic Sans MS" pitchFamily="66" charset="0"/>
              </a:rPr>
              <a:t>Лэпбук</a:t>
            </a:r>
            <a:r>
              <a:rPr lang="ru-RU" b="1" dirty="0" smtClean="0">
                <a:latin typeface="Comic Sans MS" pitchFamily="66" charset="0"/>
              </a:rPr>
              <a:t>   или как его еще называют  тематическая или интерактивная папка  - это самодельная бумажная книжечка с кармашками, дверками, окошками, подвижными деталями.</a:t>
            </a:r>
          </a:p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.madou40-tomsk.ru/u/ee/896d7ad1d811e4a4d2cf73fe6fc065/-/%D0%9C%D0%A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142984"/>
            <a:ext cx="4071966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786314" y="1357298"/>
            <a:ext cx="38576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Comic Sans MS" pitchFamily="66" charset="0"/>
              </a:rPr>
              <a:t>Потом все это я рисую на черновике: листе А4, сложенном в виде </a:t>
            </a:r>
            <a:r>
              <a:rPr lang="ru-RU" sz="2400" b="1" dirty="0" err="1" smtClean="0">
                <a:latin typeface="Comic Sans MS" pitchFamily="66" charset="0"/>
              </a:rPr>
              <a:t>лэпбука</a:t>
            </a:r>
            <a:r>
              <a:rPr lang="ru-RU" sz="2400" b="1" dirty="0" smtClean="0">
                <a:latin typeface="Comic Sans MS" pitchFamily="66" charset="0"/>
              </a:rPr>
              <a:t>. Так будет потом легче понять, как расположить все элементы.</a:t>
            </a:r>
            <a:br>
              <a:rPr lang="ru-RU" sz="2400" b="1" dirty="0" smtClean="0">
                <a:latin typeface="Comic Sans MS" pitchFamily="66" charset="0"/>
              </a:rPr>
            </a:br>
            <a:endParaRPr lang="ru-RU"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142852"/>
            <a:ext cx="7901014" cy="114300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latin typeface="Comic Sans MS" pitchFamily="66" charset="0"/>
              </a:rPr>
              <a:t>Макет </a:t>
            </a:r>
            <a:r>
              <a:rPr lang="ru-RU" sz="4400" b="1" dirty="0" err="1" smtClean="0">
                <a:latin typeface="Comic Sans MS" pitchFamily="66" charset="0"/>
              </a:rPr>
              <a:t>лэпбука</a:t>
            </a:r>
            <a:r>
              <a:rPr lang="ru-RU" sz="4400" b="1" dirty="0" smtClean="0">
                <a:latin typeface="Comic Sans MS" pitchFamily="66" charset="0"/>
              </a:rPr>
              <a:t> «Здоровье»</a:t>
            </a:r>
            <a:endParaRPr lang="ru-RU" sz="4400" b="1" dirty="0">
              <a:latin typeface="Comic Sans MS" pitchFamily="66" charset="0"/>
            </a:endParaRPr>
          </a:p>
        </p:txBody>
      </p:sp>
      <p:pic>
        <p:nvPicPr>
          <p:cNvPr id="1026" name="Picture 2" descr="D:\Documents and Settings\alinka.BEST-3280B97572\Рабочий стол\детский сад\DSCN06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462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929586" y="642918"/>
            <a:ext cx="928642" cy="142876"/>
          </a:xfrm>
        </p:spPr>
        <p:txBody>
          <a:bodyPr>
            <a:normAutofit fontScale="90000"/>
          </a:bodyPr>
          <a:lstStyle/>
          <a:p>
            <a:r>
              <a:rPr lang="ru-RU" sz="4800" dirty="0" smtClean="0"/>
              <a:t> </a:t>
            </a:r>
            <a:br>
              <a:rPr lang="ru-RU" sz="4800" dirty="0" smtClean="0"/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4294967295"/>
          </p:nvPr>
        </p:nvSpPr>
        <p:spPr>
          <a:xfrm>
            <a:off x="357158" y="357166"/>
            <a:ext cx="8429684" cy="6286543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sz="5100" dirty="0" err="1" smtClean="0">
                <a:latin typeface="Comic Sans MS" pitchFamily="66" charset="0"/>
              </a:rPr>
              <a:t>Лэпбук</a:t>
            </a:r>
            <a:r>
              <a:rPr lang="ru-RU" sz="5100" dirty="0" smtClean="0">
                <a:latin typeface="Comic Sans MS" pitchFamily="66" charset="0"/>
              </a:rPr>
              <a:t> состоит из папки формата А3, в которую вклеиваются кармашки, книжки-раскладушки, окошки и другие детали с наглядной информацией.  </a:t>
            </a:r>
          </a:p>
          <a:p>
            <a:endParaRPr lang="ru-RU" sz="5100" dirty="0" smtClean="0">
              <a:latin typeface="Comic Sans MS" pitchFamily="66" charset="0"/>
            </a:endParaRPr>
          </a:p>
          <a:p>
            <a:r>
              <a:rPr lang="ru-RU" sz="7000" dirty="0" smtClean="0">
                <a:latin typeface="Comic Sans MS" pitchFamily="66" charset="0"/>
              </a:rPr>
              <a:t>Что вам понадобится: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5100" dirty="0" smtClean="0">
                <a:latin typeface="Comic Sans MS" pitchFamily="66" charset="0"/>
              </a:rPr>
              <a:t>картонная папка-основа  (ее можно купить готовую, а можно сделать своими руками)   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5100" dirty="0" smtClean="0">
                <a:latin typeface="Comic Sans MS" pitchFamily="66" charset="0"/>
              </a:rPr>
              <a:t>обычная бумага  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5100" dirty="0" smtClean="0">
                <a:latin typeface="Comic Sans MS" pitchFamily="66" charset="0"/>
              </a:rPr>
              <a:t>цветная  бумага для принтера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5100" dirty="0" smtClean="0">
                <a:latin typeface="Comic Sans MS" pitchFamily="66" charset="0"/>
              </a:rPr>
              <a:t>ножницы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5100" dirty="0" smtClean="0">
                <a:latin typeface="Comic Sans MS" pitchFamily="66" charset="0"/>
              </a:rPr>
              <a:t>клей- карандаш     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5100" dirty="0" err="1" smtClean="0">
                <a:latin typeface="Comic Sans MS" pitchFamily="66" charset="0"/>
              </a:rPr>
              <a:t>степлер</a:t>
            </a:r>
            <a:r>
              <a:rPr lang="ru-RU" sz="5100" dirty="0" smtClean="0">
                <a:latin typeface="Comic Sans MS" pitchFamily="66" charset="0"/>
              </a:rPr>
              <a:t> 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5100" dirty="0" smtClean="0">
                <a:latin typeface="Comic Sans MS" pitchFamily="66" charset="0"/>
              </a:rPr>
              <a:t>цветные карандаши, фломастеры, разноцветные ручки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5100" dirty="0" smtClean="0">
                <a:latin typeface="Comic Sans MS" pitchFamily="66" charset="0"/>
              </a:rPr>
              <a:t>скотч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sz="5100" dirty="0" smtClean="0">
                <a:latin typeface="Comic Sans MS" pitchFamily="66" charset="0"/>
              </a:rPr>
              <a:t> безграничная фантазия </a:t>
            </a:r>
          </a:p>
          <a:p>
            <a:pPr marL="633730" lvl="1" indent="-285750">
              <a:buFont typeface="Wingdings" pitchFamily="2" charset="2"/>
              <a:buChar char="Ø"/>
            </a:pPr>
            <a:endParaRPr lang="ru-RU" dirty="0" smtClean="0"/>
          </a:p>
          <a:p>
            <a:pPr marL="633730" lvl="1" indent="-285750">
              <a:buFont typeface="Wingdings" pitchFamily="2" charset="2"/>
              <a:buChar char="Ø"/>
            </a:pPr>
            <a:endParaRPr lang="ru-RU" dirty="0" smtClean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Comic Sans MS" pitchFamily="66" charset="0"/>
              </a:rPr>
              <a:t>Из чего состоит </a:t>
            </a:r>
            <a:r>
              <a:rPr lang="ru-RU" b="1" dirty="0" err="1" smtClean="0">
                <a:latin typeface="Comic Sans MS" pitchFamily="66" charset="0"/>
              </a:rPr>
              <a:t>лэпбук</a:t>
            </a:r>
            <a:r>
              <a:rPr lang="ru-RU" b="1" dirty="0" smtClean="0">
                <a:latin typeface="Comic Sans MS" pitchFamily="66" charset="0"/>
              </a:rPr>
              <a:t>?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endParaRPr lang="ru-RU" dirty="0"/>
          </a:p>
        </p:txBody>
      </p:sp>
      <p:pic>
        <p:nvPicPr>
          <p:cNvPr id="13" name="Picture 2" descr="C:\Users\Forester\Downloads\0_ec9ec_1635f0d4_X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57224" y="1714488"/>
            <a:ext cx="7429552" cy="471490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747238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Comic Sans MS" pitchFamily="66" charset="0"/>
              </a:rPr>
              <a:t>Виды элементов </a:t>
            </a:r>
            <a:r>
              <a:rPr lang="ru-RU" b="1" dirty="0" err="1" smtClean="0">
                <a:latin typeface="Comic Sans MS" pitchFamily="66" charset="0"/>
              </a:rPr>
              <a:t>лэпбука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5" name="Содержимое 4" descr="элементы лэпбука - кармашки">
            <a:hlinkClick r:id="rId2"/>
          </p:cNvPr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13249" b="15751"/>
          <a:stretch/>
        </p:blipFill>
        <p:spPr bwMode="auto">
          <a:xfrm>
            <a:off x="642910" y="1857364"/>
            <a:ext cx="3643338" cy="321471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Рисунок 5" descr="элементы лепбука - кармашки">
            <a:hlinkClick r:id="rId4"/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300" r="46293" b="9513"/>
          <a:stretch/>
        </p:blipFill>
        <p:spPr bwMode="auto">
          <a:xfrm>
            <a:off x="5000628" y="2571744"/>
            <a:ext cx="3500462" cy="331607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14414" y="5214950"/>
            <a:ext cx="22012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Кармашки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28792" y="500042"/>
            <a:ext cx="7286676" cy="1143000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chemeClr val="accent4"/>
                </a:solidFill>
                <a:latin typeface="Comic Sans MS" pitchFamily="66" charset="0"/>
              </a:rPr>
              <a:t>Конверты</a:t>
            </a:r>
            <a:r>
              <a:rPr lang="ru-RU" sz="4800" b="1" dirty="0" smtClean="0">
                <a:solidFill>
                  <a:schemeClr val="tx1"/>
                </a:solidFill>
              </a:rPr>
              <a:t/>
            </a:r>
            <a:br>
              <a:rPr lang="ru-RU" sz="4800" b="1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Содержимое 4" descr="элементы лэпбука - конвертики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2000240"/>
            <a:ext cx="3571900" cy="378621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элементы лэпбука - конверты">
            <a:hlinkClick r:id="rId4"/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2368"/>
          <a:stretch/>
        </p:blipFill>
        <p:spPr bwMode="auto">
          <a:xfrm>
            <a:off x="4929190" y="2000240"/>
            <a:ext cx="3500462" cy="378621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42918"/>
            <a:ext cx="7472386" cy="1143000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chemeClr val="accent4"/>
                </a:solidFill>
                <a:latin typeface="Comic Sans MS" pitchFamily="66" charset="0"/>
              </a:rPr>
              <a:t>Вращающиеся круги</a:t>
            </a:r>
            <a:r>
              <a:rPr lang="ru-RU" sz="4800" b="1" dirty="0" smtClean="0">
                <a:solidFill>
                  <a:schemeClr val="tx1"/>
                </a:solidFill>
              </a:rPr>
              <a:t/>
            </a:r>
            <a:br>
              <a:rPr lang="ru-RU" sz="4800" b="1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Содержимое 4" descr="элементы лэпбука - подвижные круги">
            <a:hlinkClick r:id="rId2"/>
          </p:cNvPr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01" t="-1" r="3749" b="869"/>
          <a:stretch/>
        </p:blipFill>
        <p:spPr bwMode="auto">
          <a:xfrm>
            <a:off x="1214414" y="2000240"/>
            <a:ext cx="6572250" cy="378621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00230" y="642918"/>
            <a:ext cx="7472386" cy="1143000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chemeClr val="accent4"/>
                </a:solidFill>
                <a:latin typeface="Comic Sans MS" pitchFamily="66" charset="0"/>
              </a:rPr>
              <a:t>Книжечки</a:t>
            </a:r>
            <a:br>
              <a:rPr lang="ru-RU" sz="4800" b="1" dirty="0" smtClean="0">
                <a:solidFill>
                  <a:schemeClr val="accent4"/>
                </a:solidFill>
                <a:latin typeface="Comic Sans MS" pitchFamily="66" charset="0"/>
              </a:rPr>
            </a:br>
            <a:endParaRPr lang="ru-RU" dirty="0">
              <a:solidFill>
                <a:schemeClr val="accent4"/>
              </a:solidFill>
              <a:latin typeface="Comic Sans MS" pitchFamily="66" charset="0"/>
            </a:endParaRPr>
          </a:p>
        </p:txBody>
      </p:sp>
      <p:pic>
        <p:nvPicPr>
          <p:cNvPr id="5" name="Содержимое 4" descr="элементы лэпбука - мини-книжки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9019" y="1646238"/>
            <a:ext cx="4525962" cy="452596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2908" y="0"/>
            <a:ext cx="7472386" cy="114300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accent4"/>
                </a:solidFill>
                <a:latin typeface="Comic Sans MS" pitchFamily="66" charset="0"/>
              </a:rPr>
              <a:t>Книжки-гармошки</a:t>
            </a:r>
            <a:endParaRPr lang="ru-RU" sz="4400" dirty="0">
              <a:solidFill>
                <a:schemeClr val="accent4"/>
              </a:solidFill>
              <a:latin typeface="Comic Sans MS" pitchFamily="66" charset="0"/>
            </a:endParaRPr>
          </a:p>
        </p:txBody>
      </p:sp>
      <p:pic>
        <p:nvPicPr>
          <p:cNvPr id="8" name="Содержимое 7" descr="элементы лепбука - книжка-гармошка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2" y="1646238"/>
            <a:ext cx="6034616" cy="452596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71668" y="571480"/>
            <a:ext cx="7472386" cy="1143000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chemeClr val="accent4"/>
                </a:solidFill>
                <a:latin typeface="Comic Sans MS" pitchFamily="66" charset="0"/>
              </a:rPr>
              <a:t>Блокноты</a:t>
            </a:r>
            <a:br>
              <a:rPr lang="ru-RU" sz="4800" b="1" dirty="0" smtClean="0">
                <a:solidFill>
                  <a:schemeClr val="accent4"/>
                </a:solidFill>
                <a:latin typeface="Comic Sans MS" pitchFamily="66" charset="0"/>
              </a:rPr>
            </a:br>
            <a:endParaRPr lang="ru-RU" b="1" dirty="0">
              <a:solidFill>
                <a:schemeClr val="accent4"/>
              </a:solidFill>
              <a:latin typeface="Comic Sans MS" pitchFamily="66" charset="0"/>
            </a:endParaRPr>
          </a:p>
        </p:txBody>
      </p:sp>
      <p:pic>
        <p:nvPicPr>
          <p:cNvPr id="5" name="Содержимое 4" descr="элементы лэпбука - блокнотик">
            <a:hlinkClick r:id="rId2"/>
          </p:cNvPr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99" t="15528" b="8656"/>
          <a:stretch/>
        </p:blipFill>
        <p:spPr bwMode="auto">
          <a:xfrm>
            <a:off x="642910" y="1785926"/>
            <a:ext cx="3643338" cy="400052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элементы лэпбука">
            <a:hlinkClick r:id="rId4"/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55" t="7134" r="13411" b="16203"/>
          <a:stretch/>
        </p:blipFill>
        <p:spPr bwMode="auto">
          <a:xfrm>
            <a:off x="5000628" y="1785926"/>
            <a:ext cx="3571900" cy="4000528"/>
          </a:xfrm>
          <a:prstGeom prst="rect">
            <a:avLst/>
          </a:prstGeom>
          <a:ln w="38100" cap="sq" cmpd="sng" algn="ctr">
            <a:solidFill>
              <a:srgbClr val="0070C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img-fotki.yandex.ru/get/9813/158094028.13/0_eee75_8bd458f1_XL.jpg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00034" y="508971"/>
            <a:ext cx="3500461" cy="2625346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5" name="Picture 5" descr="C:\Users\Forester\Downloads\detsad-73833-141477174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07719" y="428604"/>
            <a:ext cx="3714776" cy="2786082"/>
          </a:xfrm>
          <a:prstGeom prst="rect">
            <a:avLst/>
          </a:prstGeom>
          <a:noFill/>
          <a:ln w="76200">
            <a:solidFill>
              <a:schemeClr val="tx1">
                <a:lumMod val="95000"/>
              </a:schemeClr>
            </a:solidFill>
          </a:ln>
        </p:spPr>
      </p:pic>
      <p:pic>
        <p:nvPicPr>
          <p:cNvPr id="1026" name="Picture 2" descr="C:\Users\Forester\Downloads\0_ec9ec_1635f0d4_XL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500034" y="3616384"/>
            <a:ext cx="3500462" cy="262534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pic>
        <p:nvPicPr>
          <p:cNvPr id="1027" name="Picture 3" descr="C:\Users\Forester\Downloads\0_f3b16_4878a684_XL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572000" y="3497467"/>
            <a:ext cx="3817950" cy="286346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429684" cy="150019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4"/>
                </a:solidFill>
                <a:latin typeface="Comic Sans MS" pitchFamily="66" charset="0"/>
              </a:rPr>
              <a:t>Бумага, сложенная в несколько раз  </a:t>
            </a: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5" name="Содержимое 4" descr="элементы лэпбука">
            <a:hlinkClick r:id="rId2"/>
          </p:cNvPr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613" r="50330"/>
          <a:stretch/>
        </p:blipFill>
        <p:spPr bwMode="auto">
          <a:xfrm>
            <a:off x="571472" y="1714488"/>
            <a:ext cx="3784854" cy="3093819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Рисунок 5" descr="элементы лэпбука - свернутый лист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929198"/>
            <a:ext cx="4056112" cy="171906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элементы лэпбука">
            <a:hlinkClick r:id="rId6"/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333" b="5766"/>
          <a:stretch/>
        </p:blipFill>
        <p:spPr bwMode="auto">
          <a:xfrm>
            <a:off x="5357818" y="1785926"/>
            <a:ext cx="2736304" cy="2672469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i.madou40-tomsk.ru/u/d9/2f132cd1dc11e4895bf2926894a7f5/-/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928802"/>
            <a:ext cx="3714776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i.madou40-tomsk.ru/u/4a/eac0a8d24e11e49f128ee15ca1e064/-/P30600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928802"/>
            <a:ext cx="3714776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500034" y="214290"/>
            <a:ext cx="828680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Теперь приступаем к самому интересному, созданию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лэпбука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!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339752" y="285728"/>
            <a:ext cx="4320480" cy="1069104"/>
          </a:xfrm>
        </p:spPr>
        <p:txBody>
          <a:bodyPr>
            <a:noAutofit/>
          </a:bodyPr>
          <a:lstStyle/>
          <a:p>
            <a:r>
              <a:rPr lang="ru-RU" sz="3200" dirty="0" err="1" smtClean="0"/>
              <a:t>Лэпбук</a:t>
            </a:r>
            <a:r>
              <a:rPr lang="ru-RU" sz="3200" dirty="0" smtClean="0"/>
              <a:t> «Здоровье»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11" name="Текст 10"/>
          <p:cNvSpPr>
            <a:spLocks noGrp="1"/>
          </p:cNvSpPr>
          <p:nvPr>
            <p:ph type="body" idx="2"/>
          </p:nvPr>
        </p:nvSpPr>
        <p:spPr>
          <a:xfrm>
            <a:off x="3995936" y="1628800"/>
            <a:ext cx="4896544" cy="165618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«Формировать правильное отношение к своему здоровью»</a:t>
            </a:r>
            <a:endParaRPr lang="ru-RU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3600400" cy="4792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54000"/>
            <a:ext cx="7283450" cy="654720"/>
          </a:xfrm>
        </p:spPr>
        <p:txBody>
          <a:bodyPr>
            <a:normAutofit/>
          </a:bodyPr>
          <a:lstStyle/>
          <a:p>
            <a:r>
              <a:rPr lang="ru-RU" sz="3200" b="1" dirty="0" err="1" smtClean="0"/>
              <a:t>Лэпбук</a:t>
            </a:r>
            <a:r>
              <a:rPr lang="ru-RU" sz="3200" b="1" dirty="0" smtClean="0"/>
              <a:t> в развёрнутом виде</a:t>
            </a:r>
            <a:endParaRPr lang="ru-RU" sz="3200" b="1" dirty="0"/>
          </a:p>
        </p:txBody>
      </p:sp>
      <p:pic>
        <p:nvPicPr>
          <p:cNvPr id="6" name="Picture 2" descr="C:\Users\User\Desktop\детский сад\DSCN07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96752"/>
            <a:ext cx="7632848" cy="498993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-214338"/>
            <a:ext cx="4104456" cy="1584176"/>
          </a:xfrm>
        </p:spPr>
        <p:txBody>
          <a:bodyPr>
            <a:noAutofit/>
          </a:bodyPr>
          <a:lstStyle/>
          <a:p>
            <a:r>
              <a:rPr lang="ru-RU" sz="2400" dirty="0" smtClean="0"/>
              <a:t> Первый разворот моего </a:t>
            </a:r>
            <a:r>
              <a:rPr lang="ru-RU" sz="2400" dirty="0" err="1" smtClean="0"/>
              <a:t>лэпбука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0" y="1628800"/>
            <a:ext cx="4392488" cy="187220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Здесь размещены кармашки с карточками: летние виды спорта, зимние виды </a:t>
            </a:r>
            <a:r>
              <a:rPr lang="ru-RU" sz="2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спорта,стихи</a:t>
            </a: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 </a:t>
            </a:r>
            <a:r>
              <a:rPr lang="ru-RU" sz="24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здоровье,книжка-гармошка</a:t>
            </a: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элементами закаливания,</a:t>
            </a:r>
          </a:p>
          <a:p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загадки с отгадками на обороте и ромашка - "растения, которые лечат".</a:t>
            </a:r>
          </a:p>
          <a:p>
            <a:endParaRPr lang="ru-RU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C:\Users\User\Desktop\детский сад\DSCN07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3888432" cy="4986387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детский сад\DSCN07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620688"/>
            <a:ext cx="3456383" cy="2790250"/>
          </a:xfrm>
          <a:prstGeom prst="rect">
            <a:avLst/>
          </a:prstGeom>
          <a:noFill/>
        </p:spPr>
      </p:pic>
      <p:pic>
        <p:nvPicPr>
          <p:cNvPr id="3075" name="Picture 3" descr="C:\Users\User\Desktop\детский сад\DSCN06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692696"/>
            <a:ext cx="4176464" cy="5589240"/>
          </a:xfrm>
          <a:prstGeom prst="rect">
            <a:avLst/>
          </a:prstGeom>
          <a:noFill/>
        </p:spPr>
      </p:pic>
      <p:pic>
        <p:nvPicPr>
          <p:cNvPr id="3076" name="Picture 4" descr="C:\Users\User\Desktop\детский сад\DSCN07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717032"/>
            <a:ext cx="3672408" cy="273630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23728" y="332656"/>
            <a:ext cx="4896544" cy="936103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Следующая страница </a:t>
            </a:r>
            <a:r>
              <a:rPr lang="ru-RU" sz="2400" b="1" dirty="0" err="1" smtClean="0"/>
              <a:t>лэпбука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4716016" y="1340768"/>
            <a:ext cx="4148261" cy="403244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Здесь два больших кармана. В одном карточки с </a:t>
            </a:r>
            <a:r>
              <a:rPr lang="ru-RU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физминутками</a:t>
            </a: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которые можно использовать в НОД и совместной деятельности с детьми. А так же карман с дидактической игрой "Лото" (с помощью этой игры дети узнают, что необходимо делать, что бы сохранить зрение, слух, здоровые зубы и чего делать нельзя)</a:t>
            </a:r>
          </a:p>
          <a:p>
            <a:endParaRPr lang="ru-RU" b="1" dirty="0"/>
          </a:p>
        </p:txBody>
      </p:sp>
      <p:pic>
        <p:nvPicPr>
          <p:cNvPr id="6" name="Picture 2" descr="C:\Users\User\Desktop\детский сад\DSCN07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3960440" cy="489654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Desktop\детский сад\DSCN07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4248472" cy="4176464"/>
          </a:xfrm>
          <a:prstGeom prst="rect">
            <a:avLst/>
          </a:prstGeom>
          <a:noFill/>
        </p:spPr>
      </p:pic>
      <p:pic>
        <p:nvPicPr>
          <p:cNvPr id="5124" name="Picture 4" descr="C:\Users\User\Desktop\детский сад\DSCN07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420888"/>
            <a:ext cx="3995936" cy="388843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00232" y="0"/>
            <a:ext cx="4929222" cy="1142984"/>
          </a:xfrm>
        </p:spPr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/>
              <a:t>Следующая страница </a:t>
            </a:r>
            <a:r>
              <a:rPr lang="ru-RU" sz="2400" b="1" dirty="0" err="1" smtClean="0"/>
              <a:t>лэпбука</a:t>
            </a:r>
            <a:r>
              <a:rPr lang="ru-RU" sz="2400" b="1" dirty="0" smtClean="0"/>
              <a:t> </a:t>
            </a:r>
            <a:br>
              <a:rPr lang="ru-RU" sz="2400" b="1" dirty="0" smtClean="0"/>
            </a:br>
            <a:endParaRPr lang="ru-RU" sz="24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4355976" y="908720"/>
            <a:ext cx="4608512" cy="230425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2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Здесь я разместила пословицы    о здоровье, продолжение  пословиц на развороте. В книжке-раскладушке –</a:t>
            </a:r>
            <a:r>
              <a:rPr lang="ru-RU" sz="2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мнемостих</a:t>
            </a:r>
            <a:r>
              <a:rPr lang="ru-RU" sz="2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>
              <a:buNone/>
            </a:pPr>
            <a:r>
              <a:rPr lang="ru-RU" sz="2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Дидактическая игра «Правильно </a:t>
            </a:r>
            <a:r>
              <a:rPr lang="ru-RU" sz="2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питайся-здоровья</a:t>
            </a:r>
            <a:r>
              <a:rPr lang="ru-RU" sz="2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набирайся»(в трёх </a:t>
            </a:r>
            <a:r>
              <a:rPr lang="ru-RU" sz="2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карманах-полезные</a:t>
            </a:r>
            <a:r>
              <a:rPr lang="ru-RU" sz="2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продукты-витамины,в</a:t>
            </a:r>
            <a:r>
              <a:rPr lang="ru-RU" sz="2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кармане с запрещённым </a:t>
            </a:r>
            <a:r>
              <a:rPr lang="ru-RU" sz="2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знаком-вредные</a:t>
            </a:r>
            <a:r>
              <a:rPr lang="ru-RU" sz="2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продукты для </a:t>
            </a:r>
            <a:r>
              <a:rPr lang="ru-RU" sz="2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здоровья.</a:t>
            </a:r>
            <a:endParaRPr lang="ru-RU" sz="26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6146" name="Picture 2" descr="C:\Users\User\Desktop\детский сад\DSCN071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212976"/>
            <a:ext cx="3960440" cy="3329757"/>
          </a:xfrm>
          <a:prstGeom prst="rect">
            <a:avLst/>
          </a:prstGeom>
          <a:noFill/>
        </p:spPr>
      </p:pic>
      <p:pic>
        <p:nvPicPr>
          <p:cNvPr id="6147" name="Picture 3" descr="C:\Users\User\Desktop\детский сад\DSCN07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24744"/>
            <a:ext cx="4032448" cy="501317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251520" y="476672"/>
            <a:ext cx="8643937" cy="1008113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</a:t>
            </a:r>
            <a:r>
              <a:rPr lang="ru-RU" sz="8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 заключительной странице </a:t>
            </a:r>
            <a:r>
              <a:rPr lang="ru-RU" sz="8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лэпбука</a:t>
            </a:r>
            <a:r>
              <a:rPr lang="ru-RU" sz="8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я разместила вращающийся круг "Режим дня дошкольника". Табличка "Назови части тела»</a:t>
            </a:r>
          </a:p>
          <a:p>
            <a:pPr>
              <a:buNone/>
            </a:pPr>
            <a:r>
              <a:rPr lang="ru-RU" sz="8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Книжка-раскладушка "Тело  человека»</a:t>
            </a:r>
          </a:p>
          <a:p>
            <a:pPr>
              <a:buNone/>
            </a:pPr>
            <a: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C:\Users\User\Desktop\детский сад\DSCN07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88840"/>
            <a:ext cx="3744416" cy="4392488"/>
          </a:xfrm>
          <a:prstGeom prst="rect">
            <a:avLst/>
          </a:prstGeom>
          <a:noFill/>
        </p:spPr>
      </p:pic>
      <p:pic>
        <p:nvPicPr>
          <p:cNvPr id="7172" name="Picture 4" descr="C:\Users\User\Desktop\детский сад\DSCN06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988840"/>
            <a:ext cx="3795886" cy="439248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pPr algn="ctr"/>
            <a:r>
              <a:rPr lang="ru-RU" b="1" dirty="0" smtClean="0">
                <a:latin typeface="Comic Sans MS" pitchFamily="66" charset="0"/>
              </a:rPr>
              <a:t>Актуальность: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743781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Comic Sans MS" pitchFamily="66" charset="0"/>
              </a:rPr>
              <a:t> </a:t>
            </a:r>
            <a:r>
              <a:rPr lang="ru-RU" sz="4000" dirty="0" smtClean="0">
                <a:latin typeface="Comic Sans MS" pitchFamily="66" charset="0"/>
              </a:rPr>
              <a:t>включение в процесс эффективных форм   организации образовательной деятельности  </a:t>
            </a:r>
            <a:endParaRPr lang="ru-RU" sz="3600" dirty="0" smtClean="0">
              <a:latin typeface="Comic Sans MS" pitchFamily="66" charset="0"/>
            </a:endParaRPr>
          </a:p>
          <a:p>
            <a:endParaRPr lang="ru-RU" sz="4000" b="1" dirty="0" smtClean="0">
              <a:latin typeface="Comic Sans MS" pitchFamily="66" charset="0"/>
            </a:endParaRPr>
          </a:p>
          <a:p>
            <a:r>
              <a:rPr lang="ru-RU" sz="4000" dirty="0" smtClean="0">
                <a:latin typeface="Comic Sans MS" pitchFamily="66" charset="0"/>
              </a:rPr>
              <a:t>организация самостоятельной деятельности детей </a:t>
            </a:r>
            <a:endParaRPr lang="ru-RU" sz="4000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 idx="4294967295"/>
          </p:nvPr>
        </p:nvSpPr>
        <p:spPr>
          <a:xfrm>
            <a:off x="395536" y="404664"/>
            <a:ext cx="8352928" cy="2667146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Картинка "Азбука здоровья" (по ней можно провести с детьми беседу об основных компонентах здоровья),в книжке-раскладушке дидактическая игра «Закончи</a:t>
            </a:r>
            <a:br>
              <a:rPr lang="ru-RU" sz="2400" b="1" dirty="0" smtClean="0"/>
            </a:br>
            <a:r>
              <a:rPr lang="ru-RU" sz="2400" b="1" dirty="0" smtClean="0"/>
              <a:t>предложения»              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8194" name="Picture 2" descr="C:\Users\User\Desktop\детский сад\DSCN06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204864"/>
            <a:ext cx="3888432" cy="3744416"/>
          </a:xfrm>
          <a:prstGeom prst="rect">
            <a:avLst/>
          </a:prstGeom>
          <a:noFill/>
        </p:spPr>
      </p:pic>
      <p:pic>
        <p:nvPicPr>
          <p:cNvPr id="8195" name="Picture 3" descr="C:\Users\User\Desktop\детский сад\DSCN06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204864"/>
            <a:ext cx="3744416" cy="374441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Comic Sans MS" pitchFamily="66" charset="0"/>
              </a:rPr>
              <a:t>Как играть?</a:t>
            </a:r>
            <a:endParaRPr lang="ru-RU" b="1" dirty="0"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46238"/>
            <a:ext cx="6034616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omic Sans MS" pitchFamily="66" charset="0"/>
              </a:rPr>
              <a:t>Как играть?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46238"/>
            <a:ext cx="6034616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omic Sans MS" pitchFamily="66" charset="0"/>
              </a:rPr>
              <a:t>Как играть?</a:t>
            </a:r>
            <a:endParaRPr lang="ru-RU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46238"/>
            <a:ext cx="6034616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omic Sans MS" pitchFamily="66" charset="0"/>
              </a:rPr>
              <a:t>Как играть?</a:t>
            </a:r>
            <a:endParaRPr lang="ru-RU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46238"/>
            <a:ext cx="6034616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omic Sans MS" pitchFamily="66" charset="0"/>
              </a:rPr>
              <a:t>Как играть?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46238"/>
            <a:ext cx="6034616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omic Sans MS" pitchFamily="66" charset="0"/>
              </a:rPr>
              <a:t>Как играть?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46238"/>
            <a:ext cx="6034616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omic Sans MS" pitchFamily="66" charset="0"/>
              </a:rPr>
              <a:t>Как играть?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46238"/>
            <a:ext cx="6034616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omic Sans MS" pitchFamily="66" charset="0"/>
              </a:rPr>
              <a:t>Как играть?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646238"/>
            <a:ext cx="6034616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omic Sans MS" pitchFamily="66" charset="0"/>
              </a:rPr>
              <a:t>Как играть?</a:t>
            </a:r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714488"/>
            <a:ext cx="5929354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42875" y="285729"/>
            <a:ext cx="9001125" cy="64294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b="1" dirty="0" err="1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Лэпбук</a:t>
            </a:r>
            <a:r>
              <a:rPr lang="ru-RU" sz="28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  отвечает  требованиям ФГОС ДО к предметно-пространственной развивающей среде: </a:t>
            </a:r>
          </a:p>
          <a:p>
            <a:pPr>
              <a:buNone/>
            </a:pPr>
            <a:r>
              <a:rPr lang="ru-RU" sz="28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 </a:t>
            </a:r>
          </a:p>
          <a:p>
            <a:r>
              <a:rPr lang="ru-RU" sz="2000" b="1" dirty="0" smtClean="0">
                <a:latin typeface="Comic Sans MS" pitchFamily="66" charset="0"/>
                <a:cs typeface="Times New Roman" pitchFamily="18" charset="0"/>
              </a:rPr>
              <a:t>информативен;</a:t>
            </a:r>
          </a:p>
          <a:p>
            <a:endParaRPr lang="ru-RU" sz="2000" b="1" dirty="0" smtClean="0">
              <a:latin typeface="Comic Sans MS" pitchFamily="66" charset="0"/>
              <a:cs typeface="Times New Roman" pitchFamily="18" charset="0"/>
            </a:endParaRPr>
          </a:p>
          <a:p>
            <a:r>
              <a:rPr lang="ru-RU" sz="2000" b="1" dirty="0" err="1" smtClean="0">
                <a:latin typeface="Comic Sans MS" pitchFamily="66" charset="0"/>
                <a:cs typeface="Times New Roman" pitchFamily="18" charset="0"/>
              </a:rPr>
              <a:t>полифункционален</a:t>
            </a:r>
            <a:r>
              <a:rPr lang="ru-RU" sz="2000" b="1" dirty="0" smtClean="0">
                <a:latin typeface="Comic Sans MS" pitchFamily="66" charset="0"/>
                <a:cs typeface="Times New Roman" pitchFamily="18" charset="0"/>
              </a:rPr>
              <a:t>: способствует развитию творчества, </a:t>
            </a:r>
            <a:r>
              <a:rPr lang="ru-RU" sz="2000" b="1" dirty="0" err="1" smtClean="0">
                <a:latin typeface="Comic Sans MS" pitchFamily="66" charset="0"/>
                <a:cs typeface="Times New Roman" pitchFamily="18" charset="0"/>
              </a:rPr>
              <a:t>воображения;</a:t>
            </a:r>
            <a:r>
              <a:rPr lang="ru-RU" sz="2000" b="1" dirty="0" err="1" smtClean="0">
                <a:latin typeface="Comic Sans MS" pitchFamily="66" charset="0"/>
              </a:rPr>
              <a:t>использование</a:t>
            </a:r>
            <a:r>
              <a:rPr lang="ru-RU" sz="2000" b="1" dirty="0" smtClean="0">
                <a:latin typeface="Comic Sans MS" pitchFamily="66" charset="0"/>
              </a:rPr>
              <a:t> в разных видах детской активности</a:t>
            </a:r>
            <a:endParaRPr lang="ru-RU" sz="2000" b="1" dirty="0" smtClean="0">
              <a:latin typeface="Comic Sans MS" pitchFamily="66" charset="0"/>
              <a:cs typeface="Times New Roman" pitchFamily="18" charset="0"/>
            </a:endParaRPr>
          </a:p>
          <a:p>
            <a:endParaRPr lang="ru-RU" sz="2000" b="1" dirty="0" smtClean="0">
              <a:latin typeface="Comic Sans MS" pitchFamily="66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Comic Sans MS" pitchFamily="66" charset="0"/>
                <a:cs typeface="Times New Roman" pitchFamily="18" charset="0"/>
              </a:rPr>
              <a:t>вариативен (</a:t>
            </a:r>
            <a:r>
              <a:rPr lang="ru-RU" sz="2000" b="1" dirty="0" err="1" smtClean="0">
                <a:latin typeface="Comic Sans MS" pitchFamily="66" charset="0"/>
              </a:rPr>
              <a:t>переодическая</a:t>
            </a:r>
            <a:r>
              <a:rPr lang="ru-RU" sz="2000" b="1" dirty="0" smtClean="0">
                <a:latin typeface="Comic Sans MS" pitchFamily="66" charset="0"/>
              </a:rPr>
              <a:t> сменяемость разнообразных материалов, обеспечивающих свободный выбор </a:t>
            </a:r>
            <a:r>
              <a:rPr lang="ru-RU" sz="2000" b="1" dirty="0" err="1" smtClean="0">
                <a:latin typeface="Comic Sans MS" pitchFamily="66" charset="0"/>
              </a:rPr>
              <a:t>детей;есть</a:t>
            </a:r>
            <a:r>
              <a:rPr lang="ru-RU" sz="2000" b="1" dirty="0" smtClean="0">
                <a:latin typeface="Comic Sans MS" pitchFamily="66" charset="0"/>
              </a:rPr>
              <a:t> несколько вариантов использования каждой его части);</a:t>
            </a:r>
            <a:endParaRPr lang="ru-RU" sz="2000" b="1" dirty="0" smtClean="0">
              <a:latin typeface="Comic Sans MS" pitchFamily="66" charset="0"/>
              <a:cs typeface="Times New Roman" pitchFamily="18" charset="0"/>
            </a:endParaRPr>
          </a:p>
          <a:p>
            <a:endParaRPr lang="ru-RU" sz="2000" b="1" dirty="0" smtClean="0">
              <a:latin typeface="Comic Sans MS" pitchFamily="66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Comic Sans MS" pitchFamily="66" charset="0"/>
              </a:rPr>
              <a:t>трансформируем (дает возможность менять пространство в зависимости от образовательной ситуации); </a:t>
            </a:r>
          </a:p>
          <a:p>
            <a:endParaRPr lang="ru-RU" sz="2000" b="1" dirty="0" smtClean="0">
              <a:latin typeface="Comic Sans MS" pitchFamily="66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Comic Sans MS" pitchFamily="66" charset="0"/>
                <a:cs typeface="Times New Roman" pitchFamily="18" charset="0"/>
              </a:rPr>
              <a:t>его структура и содержание доступно детям дошкольного возраста;</a:t>
            </a:r>
            <a:r>
              <a:rPr lang="ru-RU" sz="2000" b="1" dirty="0" smtClean="0">
                <a:latin typeface="Comic Sans MS" pitchFamily="66" charset="0"/>
              </a:rPr>
              <a:t> обеспечивает все виды детской активности;</a:t>
            </a:r>
          </a:p>
          <a:p>
            <a:endParaRPr lang="ru-RU" sz="2000" b="1" dirty="0" smtClean="0">
              <a:latin typeface="Comic Sans MS" pitchFamily="66" charset="0"/>
              <a:cs typeface="Times New Roman" pitchFamily="18" charset="0"/>
            </a:endParaRPr>
          </a:p>
          <a:p>
            <a:endParaRPr lang="ru-RU" sz="2000" b="1" dirty="0" smtClean="0">
              <a:latin typeface="Comic Sans MS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4294967295"/>
          </p:nvPr>
        </p:nvSpPr>
        <p:spPr>
          <a:xfrm>
            <a:off x="428596" y="571480"/>
            <a:ext cx="8286808" cy="5572164"/>
          </a:xfrm>
        </p:spPr>
        <p:txBody>
          <a:bodyPr>
            <a:normAutofit fontScale="25000" lnSpcReduction="20000"/>
          </a:bodyPr>
          <a:lstStyle/>
          <a:p>
            <a:endParaRPr lang="ru-RU" sz="5400" b="1" dirty="0" smtClean="0">
              <a:solidFill>
                <a:schemeClr val="tx2"/>
              </a:solidFill>
              <a:latin typeface="+mj-lt"/>
            </a:endParaRPr>
          </a:p>
          <a:p>
            <a:pPr>
              <a:buNone/>
            </a:pPr>
            <a:r>
              <a:rPr lang="ru-RU" sz="9600" b="1" dirty="0" smtClean="0">
                <a:solidFill>
                  <a:schemeClr val="tx2"/>
                </a:solidFill>
                <a:latin typeface="Comic Sans MS" pitchFamily="66" charset="0"/>
              </a:rPr>
              <a:t>          Такая необычная подача материала всегда привлекает внимание ребёнка, и он ещё не раз возвращается к этой папке, чтобы полистать - поиграть в неё, а заодно, незаметно для себя самого, повторить пройденный материал.</a:t>
            </a:r>
          </a:p>
          <a:p>
            <a:endParaRPr lang="ru-RU" sz="9600" b="1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ru-RU" sz="9600" b="1" dirty="0" smtClean="0">
                <a:solidFill>
                  <a:schemeClr val="tx2"/>
                </a:solidFill>
                <a:latin typeface="Comic Sans MS" pitchFamily="66" charset="0"/>
              </a:rPr>
              <a:t>     Таким образом, в ходе работы с данным пособием, я реализовала и продолжаю реализовывать несколько задач:</a:t>
            </a:r>
          </a:p>
          <a:p>
            <a:pPr>
              <a:buNone/>
            </a:pPr>
            <a:r>
              <a:rPr lang="ru-RU" sz="9600" b="1" dirty="0" smtClean="0">
                <a:solidFill>
                  <a:schemeClr val="tx2"/>
                </a:solidFill>
                <a:latin typeface="Comic Sans MS" pitchFamily="66" charset="0"/>
              </a:rPr>
              <a:t>       1. развиваюсь сама, как профессионал;</a:t>
            </a:r>
          </a:p>
          <a:p>
            <a:pPr>
              <a:buNone/>
            </a:pPr>
            <a:r>
              <a:rPr lang="ru-RU" sz="9600" b="1" dirty="0" smtClean="0">
                <a:solidFill>
                  <a:schemeClr val="tx2"/>
                </a:solidFill>
                <a:latin typeface="Comic Sans MS" pitchFamily="66" charset="0"/>
              </a:rPr>
              <a:t>       2. удалось познакомить педагогов-коллег с новым видом обучения и развития детей;</a:t>
            </a:r>
          </a:p>
          <a:p>
            <a:pPr>
              <a:buNone/>
            </a:pPr>
            <a:r>
              <a:rPr lang="ru-RU" sz="9600" b="1" dirty="0" smtClean="0">
                <a:solidFill>
                  <a:schemeClr val="tx2"/>
                </a:solidFill>
                <a:latin typeface="Comic Sans MS" pitchFamily="66" charset="0"/>
              </a:rPr>
              <a:t>       3. заинтересовала ребят и родителей, теперь мы все вместе «играем» при создании </a:t>
            </a:r>
            <a:r>
              <a:rPr lang="ru-RU" sz="9600" b="1" dirty="0" err="1" smtClean="0">
                <a:solidFill>
                  <a:schemeClr val="tx2"/>
                </a:solidFill>
                <a:latin typeface="Comic Sans MS" pitchFamily="66" charset="0"/>
              </a:rPr>
              <a:t>лэпбуков</a:t>
            </a:r>
            <a:r>
              <a:rPr lang="ru-RU" sz="9600" b="1" dirty="0" smtClean="0">
                <a:solidFill>
                  <a:schemeClr val="tx2"/>
                </a:solidFill>
                <a:latin typeface="Comic Sans MS" pitchFamily="66" charset="0"/>
              </a:rPr>
              <a:t>, такая форма организации деятельности позволила поднять работу с родителями на более высокий уровень.</a:t>
            </a:r>
          </a:p>
          <a:p>
            <a:pPr>
              <a:buNone/>
            </a:pPr>
            <a:endParaRPr lang="ru-RU" sz="9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53536"/>
            <a:ext cx="5757874" cy="1143000"/>
          </a:xfrm>
        </p:spPr>
        <p:txBody>
          <a:bodyPr/>
          <a:lstStyle/>
          <a:p>
            <a:r>
              <a:rPr lang="ru-RU" b="1" dirty="0" smtClean="0"/>
              <a:t>Заключение</a:t>
            </a:r>
            <a:endParaRPr lang="ru-RU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14282" y="1646237"/>
            <a:ext cx="8715436" cy="45262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/>
              <a:t>               </a:t>
            </a:r>
            <a:r>
              <a:rPr lang="ru-RU" sz="2000" b="1" dirty="0" smtClean="0">
                <a:latin typeface="Comic Sans MS" pitchFamily="66" charset="0"/>
              </a:rPr>
              <a:t>Повторять пройденное в игровой форме проще и приятнее. В процессе творчества ребёнок усваивает навыки подбора и систематизации информации. В будущем это очень пригодится, особенно в период, когда обучением придётся заниматься самостоятельно.      </a:t>
            </a:r>
          </a:p>
          <a:p>
            <a:pPr>
              <a:buNone/>
            </a:pPr>
            <a:r>
              <a:rPr lang="ru-RU" sz="2000" b="1" dirty="0" smtClean="0">
                <a:latin typeface="Comic Sans MS" pitchFamily="66" charset="0"/>
              </a:rPr>
              <a:t>        В процессе такого творчества ребёнок становится не только создателем своей собственной </a:t>
            </a:r>
            <a:r>
              <a:rPr lang="ru-RU" sz="2000" b="1" dirty="0" err="1" smtClean="0">
                <a:latin typeface="Comic Sans MS" pitchFamily="66" charset="0"/>
              </a:rPr>
              <a:t>книги,но</a:t>
            </a:r>
            <a:r>
              <a:rPr lang="ru-RU" sz="2000" b="1" dirty="0" smtClean="0">
                <a:latin typeface="Comic Sans MS" pitchFamily="66" charset="0"/>
              </a:rPr>
              <a:t> и дизайнером,                </a:t>
            </a:r>
            <a:r>
              <a:rPr lang="ru-RU" sz="2000" b="1" dirty="0" err="1" smtClean="0">
                <a:latin typeface="Comic Sans MS" pitchFamily="66" charset="0"/>
              </a:rPr>
              <a:t>художником-иллюстратором,сочинителем</a:t>
            </a:r>
            <a:r>
              <a:rPr lang="ru-RU" sz="2000" b="1" dirty="0" smtClean="0">
                <a:latin typeface="Comic Sans MS" pitchFamily="66" charset="0"/>
              </a:rPr>
              <a:t> собственных </a:t>
            </a:r>
            <a:r>
              <a:rPr lang="ru-RU" sz="2000" b="1" dirty="0" err="1" smtClean="0">
                <a:latin typeface="Comic Sans MS" pitchFamily="66" charset="0"/>
              </a:rPr>
              <a:t>историй,загадок,стихотворений.Такая</a:t>
            </a:r>
            <a:r>
              <a:rPr lang="ru-RU" sz="2000" b="1" dirty="0" smtClean="0">
                <a:latin typeface="Comic Sans MS" pitchFamily="66" charset="0"/>
              </a:rPr>
              <a:t> увлекательная форма работы создаёт условия для развития </a:t>
            </a:r>
            <a:r>
              <a:rPr lang="ru-RU" sz="2000" b="1" dirty="0" err="1" smtClean="0">
                <a:latin typeface="Comic Sans MS" pitchFamily="66" charset="0"/>
              </a:rPr>
              <a:t>личности,мотивации</a:t>
            </a:r>
            <a:r>
              <a:rPr lang="ru-RU" sz="2000" b="1" dirty="0" smtClean="0">
                <a:latin typeface="Comic Sans MS" pitchFamily="66" charset="0"/>
              </a:rPr>
              <a:t> и способностей ребёнка.</a:t>
            </a:r>
          </a:p>
          <a:p>
            <a:pPr>
              <a:buNone/>
            </a:pPr>
            <a:r>
              <a:rPr lang="ru-RU" sz="2800" b="1" dirty="0" smtClean="0">
                <a:latin typeface="Comic Sans MS" pitchFamily="66" charset="0"/>
              </a:rPr>
              <a:t>         Ну </a:t>
            </a:r>
            <a:r>
              <a:rPr lang="ru-RU" sz="2800" b="1" dirty="0" err="1" smtClean="0">
                <a:latin typeface="Comic Sans MS" pitchFamily="66" charset="0"/>
              </a:rPr>
              <a:t>и,наконец,это</a:t>
            </a:r>
            <a:r>
              <a:rPr lang="ru-RU" sz="2800" b="1" dirty="0" smtClean="0">
                <a:latin typeface="Comic Sans MS" pitchFamily="66" charset="0"/>
              </a:rPr>
              <a:t> просто безумно увлекательно!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4294967295"/>
          </p:nvPr>
        </p:nvSpPr>
        <p:spPr>
          <a:xfrm>
            <a:off x="1071538" y="2285992"/>
            <a:ext cx="7500990" cy="358298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Спасибо за внимание!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500034" y="428604"/>
            <a:ext cx="8229600" cy="6072230"/>
          </a:xfrm>
        </p:spPr>
        <p:txBody>
          <a:bodyPr>
            <a:normAutofit lnSpcReduction="10000"/>
          </a:bodyPr>
          <a:lstStyle/>
          <a:p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пригоден к использованию одновременно группой детей (в том числе с участием взрослого как играющего партнера);</a:t>
            </a:r>
          </a:p>
          <a:p>
            <a:endParaRPr lang="ru-RU" sz="2400" b="1" dirty="0" smtClean="0">
              <a:latin typeface="Comic Sans MS" pitchFamily="66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обладает дидактическими свойствами;  </a:t>
            </a:r>
          </a:p>
          <a:p>
            <a:endParaRPr lang="ru-RU" sz="2400" b="1" dirty="0" smtClean="0">
              <a:latin typeface="Comic Sans MS" pitchFamily="66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является средством художественно-эстетического развития ребенка, приобщает его к миру искусства;</a:t>
            </a:r>
          </a:p>
          <a:p>
            <a:endParaRPr lang="ru-RU" sz="2400" b="1" dirty="0" smtClean="0">
              <a:latin typeface="Comic Sans MS" pitchFamily="66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Comic Sans MS" pitchFamily="66" charset="0"/>
                <a:cs typeface="Times New Roman" pitchFamily="18" charset="0"/>
              </a:rPr>
              <a:t>обеспечивает игровую, познавательную, исследовательскую и творческую активность всех воспитанников.</a:t>
            </a:r>
          </a:p>
          <a:p>
            <a:endParaRPr lang="ru-RU" sz="2400" b="1" dirty="0" smtClean="0">
              <a:latin typeface="Comic Sans MS" pitchFamily="66" charset="0"/>
              <a:cs typeface="Times New Roman" pitchFamily="18" charset="0"/>
            </a:endParaRPr>
          </a:p>
          <a:p>
            <a:r>
              <a:rPr lang="ru-RU" sz="2400" b="1" dirty="0" err="1" smtClean="0">
                <a:latin typeface="Comic Sans MS" pitchFamily="66" charset="0"/>
              </a:rPr>
              <a:t>лэпбук</a:t>
            </a:r>
            <a:r>
              <a:rPr lang="ru-RU" sz="2400" b="1" dirty="0" smtClean="0">
                <a:latin typeface="Comic Sans MS" pitchFamily="66" charset="0"/>
              </a:rPr>
              <a:t> соответствует самому главному требованию к организации ППРС – это безопасность.</a:t>
            </a:r>
          </a:p>
          <a:p>
            <a:endParaRPr lang="ru-RU" sz="2400" b="1" dirty="0" smtClean="0">
              <a:latin typeface="Comic Sans MS" pitchFamily="66" charset="0"/>
            </a:endParaRPr>
          </a:p>
          <a:p>
            <a:endParaRPr lang="ru-RU" sz="2400" b="1" dirty="0" smtClean="0">
              <a:latin typeface="Comic Sans MS" pitchFamily="66" charset="0"/>
            </a:endParaRPr>
          </a:p>
          <a:p>
            <a:endParaRPr lang="ru-RU" sz="2400" b="1" dirty="0" smtClean="0">
              <a:latin typeface="Comic Sans MS" pitchFamily="66" charset="0"/>
            </a:endParaRPr>
          </a:p>
          <a:p>
            <a:endParaRPr lang="ru-RU" sz="2000" b="1" dirty="0" smtClean="0">
              <a:latin typeface="Comic Sans MS" pitchFamily="66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7472386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4"/>
                </a:solidFill>
                <a:latin typeface="Comic Sans MS" pitchFamily="66" charset="0"/>
              </a:rPr>
              <a:t>Зачем нужен </a:t>
            </a:r>
            <a:r>
              <a:rPr lang="ru-RU" b="1" dirty="0" err="1" smtClean="0">
                <a:solidFill>
                  <a:schemeClr val="accent4"/>
                </a:solidFill>
                <a:latin typeface="Comic Sans MS" pitchFamily="66" charset="0"/>
              </a:rPr>
              <a:t>лэпбук</a:t>
            </a:r>
            <a:r>
              <a:rPr lang="ru-RU" b="1" dirty="0" smtClean="0">
                <a:solidFill>
                  <a:schemeClr val="accent4"/>
                </a:solidFill>
                <a:latin typeface="Comic Sans MS" pitchFamily="66" charset="0"/>
              </a:rPr>
              <a:t>?</a:t>
            </a:r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85720" y="1785925"/>
            <a:ext cx="8572560" cy="4386591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Comic Sans MS" pitchFamily="66" charset="0"/>
              </a:rPr>
              <a:t>Все материалы </a:t>
            </a:r>
            <a:r>
              <a:rPr lang="ru-RU" dirty="0" err="1" smtClean="0">
                <a:latin typeface="Comic Sans MS" pitchFamily="66" charset="0"/>
              </a:rPr>
              <a:t>лэпбука</a:t>
            </a:r>
            <a:r>
              <a:rPr lang="ru-RU" dirty="0" smtClean="0">
                <a:latin typeface="Comic Sans MS" pitchFamily="66" charset="0"/>
              </a:rPr>
              <a:t> соответствуют определенной теме и несут в себе познавательную и развивающую функции.</a:t>
            </a:r>
          </a:p>
          <a:p>
            <a:endParaRPr lang="ru-RU" dirty="0" smtClean="0">
              <a:latin typeface="Comic Sans MS" pitchFamily="66" charset="0"/>
            </a:endParaRPr>
          </a:p>
          <a:p>
            <a:r>
              <a:rPr lang="ru-RU" dirty="0" err="1" smtClean="0">
                <a:latin typeface="Comic Sans MS" pitchFamily="66" charset="0"/>
              </a:rPr>
              <a:t>Лэпбук</a:t>
            </a:r>
            <a:r>
              <a:rPr lang="ru-RU" dirty="0" smtClean="0">
                <a:latin typeface="Comic Sans MS" pitchFamily="66" charset="0"/>
              </a:rPr>
              <a:t> отличный помощник в работе педагогов и узких специалистов.</a:t>
            </a:r>
          </a:p>
          <a:p>
            <a:endParaRPr lang="ru-RU" dirty="0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53536"/>
            <a:ext cx="642942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Comic Sans MS" pitchFamily="66" charset="0"/>
              </a:rPr>
              <a:t>Значение для педагога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743781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>
                <a:latin typeface="Comic Sans MS" pitchFamily="66" charset="0"/>
              </a:rPr>
              <a:t> </a:t>
            </a:r>
          </a:p>
          <a:p>
            <a:r>
              <a:rPr lang="ru-RU" sz="3300" dirty="0" smtClean="0">
                <a:latin typeface="Comic Sans MS" pitchFamily="66" charset="0"/>
              </a:rPr>
              <a:t>способствует организации материала по изучаемой теме в рамках комплексно-тематического планирования</a:t>
            </a:r>
          </a:p>
          <a:p>
            <a:pPr>
              <a:buNone/>
            </a:pPr>
            <a:r>
              <a:rPr lang="ru-RU" sz="3300" dirty="0" smtClean="0">
                <a:latin typeface="Comic Sans MS" pitchFamily="66" charset="0"/>
              </a:rPr>
              <a:t> </a:t>
            </a:r>
          </a:p>
          <a:p>
            <a:pPr>
              <a:buNone/>
            </a:pPr>
            <a:endParaRPr lang="ru-RU" sz="3300" dirty="0" smtClean="0">
              <a:latin typeface="Comic Sans MS" pitchFamily="66" charset="0"/>
            </a:endParaRPr>
          </a:p>
          <a:p>
            <a:r>
              <a:rPr lang="ru-RU" sz="3300" dirty="0" smtClean="0">
                <a:latin typeface="Comic Sans MS" pitchFamily="66" charset="0"/>
              </a:rPr>
              <a:t>способствует организации индивидуальной и самостоятельной работы  с детьми</a:t>
            </a:r>
          </a:p>
          <a:p>
            <a:pPr>
              <a:buNone/>
            </a:pPr>
            <a:endParaRPr lang="ru-RU" sz="3300" dirty="0" smtClean="0">
              <a:latin typeface="Comic Sans MS" pitchFamily="66" charset="0"/>
            </a:endParaRPr>
          </a:p>
          <a:p>
            <a:endParaRPr lang="ru-RU" sz="3300" dirty="0" smtClean="0">
              <a:latin typeface="Comic Sans MS" pitchFamily="66" charset="0"/>
            </a:endParaRPr>
          </a:p>
          <a:p>
            <a:r>
              <a:rPr lang="ru-RU" sz="3300" dirty="0" smtClean="0">
                <a:latin typeface="Comic Sans MS" pitchFamily="66" charset="0"/>
              </a:rPr>
              <a:t> способствует оформлению результатов совместной проектной деятельности</a:t>
            </a:r>
            <a:endParaRPr lang="ru-RU" sz="3300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7543824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Comic Sans MS" pitchFamily="66" charset="0"/>
              </a:rPr>
              <a:t>Значение для ребёнка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Comic Sans MS" pitchFamily="66" charset="0"/>
              </a:rPr>
              <a:t>способствует пониманию и запоминанию информации по изучаемой теме</a:t>
            </a:r>
          </a:p>
          <a:p>
            <a:endParaRPr lang="ru-RU" dirty="0" smtClean="0">
              <a:latin typeface="Comic Sans MS" pitchFamily="66" charset="0"/>
            </a:endParaRPr>
          </a:p>
          <a:p>
            <a:r>
              <a:rPr lang="ru-RU" dirty="0" smtClean="0">
                <a:latin typeface="Comic Sans MS" pitchFamily="66" charset="0"/>
              </a:rPr>
              <a:t>способствует приобретению ребенком навыков самостоятельного сбора и организации информации по изучаемой теме</a:t>
            </a:r>
          </a:p>
          <a:p>
            <a:endParaRPr lang="ru-RU" dirty="0" smtClean="0">
              <a:latin typeface="Comic Sans MS" pitchFamily="66" charset="0"/>
            </a:endParaRPr>
          </a:p>
          <a:p>
            <a:r>
              <a:rPr lang="ru-RU" dirty="0" smtClean="0">
                <a:latin typeface="Comic Sans MS" pitchFamily="66" charset="0"/>
              </a:rPr>
              <a:t>способствует повторению и закреплению материала по пройденной теме</a:t>
            </a:r>
          </a:p>
          <a:p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2237</TotalTime>
  <Words>1330</Words>
  <Application>Microsoft Office PowerPoint</Application>
  <PresentationFormat>Экран (4:3)</PresentationFormat>
  <Paragraphs>179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Литейная</vt:lpstr>
      <vt:lpstr>    </vt:lpstr>
      <vt:lpstr>Что такое лэпбук    </vt:lpstr>
      <vt:lpstr>Слайд 3</vt:lpstr>
      <vt:lpstr>Актуальность:</vt:lpstr>
      <vt:lpstr>Слайд 5</vt:lpstr>
      <vt:lpstr>Слайд 6</vt:lpstr>
      <vt:lpstr>Зачем нужен лэпбук?</vt:lpstr>
      <vt:lpstr>Значение для педагога</vt:lpstr>
      <vt:lpstr>Значение для ребёнка </vt:lpstr>
      <vt:lpstr>«Творческое взаимодействие» в модели Дети-Родители- Педагоги</vt:lpstr>
      <vt:lpstr>Преимущество использования лэпбука </vt:lpstr>
      <vt:lpstr>Чтобы процесс обучения был еще более эффективнее</vt:lpstr>
      <vt:lpstr>Слайд 13</vt:lpstr>
      <vt:lpstr>    </vt:lpstr>
      <vt:lpstr>Слайд 15</vt:lpstr>
      <vt:lpstr>Слайд 16</vt:lpstr>
      <vt:lpstr>написать план</vt:lpstr>
      <vt:lpstr>Слайд 18</vt:lpstr>
      <vt:lpstr>нарисовать макет</vt:lpstr>
      <vt:lpstr>Слайд 20</vt:lpstr>
      <vt:lpstr>Макет лэпбука «Здоровье»</vt:lpstr>
      <vt:lpstr>  </vt:lpstr>
      <vt:lpstr>Из чего состоит лэпбук?</vt:lpstr>
      <vt:lpstr>Виды элементов лэпбука</vt:lpstr>
      <vt:lpstr>Конверты </vt:lpstr>
      <vt:lpstr>Вращающиеся круги </vt:lpstr>
      <vt:lpstr>Книжечки </vt:lpstr>
      <vt:lpstr>Книжки-гармошки</vt:lpstr>
      <vt:lpstr>Блокноты </vt:lpstr>
      <vt:lpstr>Бумага, сложенная в несколько раз   </vt:lpstr>
      <vt:lpstr>Слайд 31</vt:lpstr>
      <vt:lpstr>Лэпбук «Здоровье» </vt:lpstr>
      <vt:lpstr>Лэпбук в развёрнутом виде</vt:lpstr>
      <vt:lpstr> Первый разворот моего лэпбука </vt:lpstr>
      <vt:lpstr>Слайд 35</vt:lpstr>
      <vt:lpstr>Следующая страница лэпбука </vt:lpstr>
      <vt:lpstr>Слайд 37</vt:lpstr>
      <vt:lpstr>         Следующая страница лэпбука  </vt:lpstr>
      <vt:lpstr>Слайд 39</vt:lpstr>
      <vt:lpstr>Картинка "Азбука здоровья" (по ней можно провести с детьми беседу об основных компонентах здоровья),в книжке-раскладушке дидактическая игра «Закончи предложения»                 </vt:lpstr>
      <vt:lpstr>Как играть?</vt:lpstr>
      <vt:lpstr>Как играть?</vt:lpstr>
      <vt:lpstr>Как играть?</vt:lpstr>
      <vt:lpstr>Как играть?</vt:lpstr>
      <vt:lpstr>Как играть?</vt:lpstr>
      <vt:lpstr>Как играть?</vt:lpstr>
      <vt:lpstr>Как играть?</vt:lpstr>
      <vt:lpstr>Как играть?</vt:lpstr>
      <vt:lpstr>Как играть?</vt:lpstr>
      <vt:lpstr>Слайд 50</vt:lpstr>
      <vt:lpstr>Заключение</vt:lpstr>
      <vt:lpstr>Слайд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 бюджетное дошкольное образовательное учреждение Холмогорский детский сад «Домовенок»  воспитатели: Л.И.Белоусова,Н.Ю.Гашкова</dc:title>
  <dc:creator>Forester</dc:creator>
  <cp:lastModifiedBy>User</cp:lastModifiedBy>
  <cp:revision>214</cp:revision>
  <dcterms:created xsi:type="dcterms:W3CDTF">2015-04-02T00:36:58Z</dcterms:created>
  <dcterms:modified xsi:type="dcterms:W3CDTF">2016-11-28T19:39:35Z</dcterms:modified>
</cp:coreProperties>
</file>