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7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58" r:id="rId29"/>
    <p:sldId id="288" r:id="rId30"/>
    <p:sldId id="289" r:id="rId31"/>
    <p:sldId id="290" r:id="rId32"/>
    <p:sldId id="291" r:id="rId33"/>
    <p:sldId id="292" r:id="rId34"/>
    <p:sldId id="294" r:id="rId35"/>
    <p:sldId id="295" r:id="rId36"/>
    <p:sldId id="296" r:id="rId37"/>
    <p:sldId id="297" r:id="rId38"/>
    <p:sldId id="260" r:id="rId39"/>
    <p:sldId id="261" r:id="rId40"/>
    <p:sldId id="262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7" y="3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68A1-5A1A-408E-8EE3-981C97480B57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668B3-3D3E-4E76-B999-91E62E6CE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05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68A1-5A1A-408E-8EE3-981C97480B57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668B3-3D3E-4E76-B999-91E62E6CE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17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68A1-5A1A-408E-8EE3-981C97480B57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668B3-3D3E-4E76-B999-91E62E6CE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403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035D32-F9D6-46C2-8681-B5C3CBC4A168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639168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46D4EE-651B-4969-A48C-05954F107B74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845835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1B28D7-BD3D-4840-8A7B-BE2DCD254F6B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042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23C273-63CE-461C-AE5E-73F53C706CD3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163552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76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B9835F-EF05-4A37-8F14-6E5C361E1EBF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506521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118C6C-314E-4963-8744-97775EBF00DD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432586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F7E581-C3D1-412E-93AC-F3188A0B36E3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532950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B8D85D-AD4B-421F-BC65-BC127D00985E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213015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68A1-5A1A-408E-8EE3-981C97480B57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668B3-3D3E-4E76-B999-91E62E6CE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653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A40B65-C01E-42A8-AAE9-57BF440F96AC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787521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C81468-1DD6-43C0-9145-4EB28206D16A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81142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F341B0-CB1C-48FD-8E9F-714A5CBE8DC4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026483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22.05.2026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088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22.05.2026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7477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22.05.2026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918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22.05.2026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751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22.05.2026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1180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22.05.2026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2501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22.05.2026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54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68A1-5A1A-408E-8EE3-981C97480B57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668B3-3D3E-4E76-B999-91E62E6CE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9341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22.05.2026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698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22.05.2026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1296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22.05.2026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3730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22.05.2026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29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68A1-5A1A-408E-8EE3-981C97480B57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668B3-3D3E-4E76-B999-91E62E6CE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21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68A1-5A1A-408E-8EE3-981C97480B57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668B3-3D3E-4E76-B999-91E62E6CE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64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68A1-5A1A-408E-8EE3-981C97480B57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668B3-3D3E-4E76-B999-91E62E6CE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4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68A1-5A1A-408E-8EE3-981C97480B57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668B3-3D3E-4E76-B999-91E62E6CE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70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68A1-5A1A-408E-8EE3-981C97480B57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668B3-3D3E-4E76-B999-91E62E6CE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325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68A1-5A1A-408E-8EE3-981C97480B57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668B3-3D3E-4E76-B999-91E62E6CE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44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D68A1-5A1A-408E-8EE3-981C97480B57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668B3-3D3E-4E76-B999-91E62E6CE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02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9E45A1-A91C-4002-9B11-5A6156C1ED02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11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22.05.2026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315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moi-compblog.ru/wp-content/uploads/2013/04/File-Server01.png" TargetMode="External"/><Relationship Id="rId3" Type="http://schemas.openxmlformats.org/officeDocument/2006/relationships/image" Target="../media/image55.png"/><Relationship Id="rId7" Type="http://schemas.openxmlformats.org/officeDocument/2006/relationships/image" Target="../media/image57.jpeg"/><Relationship Id="rId2" Type="http://schemas.openxmlformats.org/officeDocument/2006/relationships/hyperlink" Target="http://moi-compblog.ru/wp-content/uploads/2013/04/101.png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moi-compblog.ru/wp-content/uploads/2013/04/Big-Tower.jpg" TargetMode="External"/><Relationship Id="rId5" Type="http://schemas.openxmlformats.org/officeDocument/2006/relationships/image" Target="../media/image56.jpeg"/><Relationship Id="rId4" Type="http://schemas.openxmlformats.org/officeDocument/2006/relationships/hyperlink" Target="http://moi-compblog.ru/wp-content/uploads/2013/04/Midi_tower.jpg" TargetMode="External"/><Relationship Id="rId9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hyperlink" Target="http://www.compgramotnost.ru/wp-content/uploads/2010/04/materin_plata.jpg" TargetMode="Externa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10" Type="http://schemas.openxmlformats.org/officeDocument/2006/relationships/image" Target="../media/image66.png"/><Relationship Id="rId4" Type="http://schemas.openxmlformats.org/officeDocument/2006/relationships/image" Target="../media/image60.jpeg"/><Relationship Id="rId9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2139" y="502434"/>
            <a:ext cx="10801574" cy="6027457"/>
          </a:xfrm>
          <a:pattFill prst="lgGrid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/>
              <a:t>Поколения ЭВМ. Архитектура ЭВМ </a:t>
            </a:r>
          </a:p>
          <a:p>
            <a:pPr marL="0" indent="0" algn="ctr">
              <a:buNone/>
            </a:pPr>
            <a:r>
              <a:rPr lang="ru-RU" sz="3600" b="1" dirty="0"/>
              <a:t>Принцип открытой архитектуры. </a:t>
            </a:r>
          </a:p>
          <a:p>
            <a:pPr marL="0" indent="0" algn="ctr">
              <a:buNone/>
            </a:pPr>
            <a:r>
              <a:rPr lang="ru-RU" sz="3600" b="1" dirty="0"/>
              <a:t>Магистраль. </a:t>
            </a:r>
          </a:p>
          <a:p>
            <a:pPr marL="0" indent="0" algn="ctr">
              <a:buNone/>
            </a:pPr>
            <a:r>
              <a:rPr lang="ru-RU" sz="3600" b="1" dirty="0"/>
              <a:t>Аппаратное устройство компьютера. Основные характеристики компьютеров.</a:t>
            </a:r>
          </a:p>
          <a:p>
            <a:pPr marL="0" indent="0" algn="ctr">
              <a:buNone/>
            </a:pPr>
            <a:r>
              <a:rPr lang="ru-RU" sz="3600" b="1" dirty="0"/>
              <a:t>Внешняя память. Устройства ввода-вывода. Программное обеспечение:</a:t>
            </a:r>
          </a:p>
          <a:p>
            <a:pPr marL="0" indent="0" algn="ctr">
              <a:buNone/>
            </a:pPr>
            <a:r>
              <a:rPr lang="ru-RU" sz="3600" b="1" dirty="0"/>
              <a:t>Классификация и его назначение, сетевое программное обеспечение</a:t>
            </a:r>
          </a:p>
        </p:txBody>
      </p:sp>
    </p:spTree>
    <p:extLst>
      <p:ext uri="{BB962C8B-B14F-4D97-AF65-F5344CB8AC3E}">
        <p14:creationId xmlns:p14="http://schemas.microsoft.com/office/powerpoint/2010/main" val="3939258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title"/>
          </p:nvPr>
        </p:nvSpPr>
        <p:spPr>
          <a:xfrm>
            <a:off x="3071813" y="1"/>
            <a:ext cx="5472112" cy="7651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>
                <a:solidFill>
                  <a:schemeClr val="accent2"/>
                </a:solidFill>
              </a:rPr>
              <a:t>Второе поколение</a:t>
            </a:r>
          </a:p>
        </p:txBody>
      </p:sp>
      <p:pic>
        <p:nvPicPr>
          <p:cNvPr id="20483" name="Picture 5" descr="iCA94466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824414"/>
            <a:ext cx="2987675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 descr="т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3213100"/>
            <a:ext cx="32639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 descr="т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4316414"/>
            <a:ext cx="2843212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8" descr="т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59126"/>
            <a:ext cx="3132138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9"/>
          <p:cNvSpPr txBox="1">
            <a:spLocks noChangeArrowheads="1"/>
          </p:cNvSpPr>
          <p:nvPr/>
        </p:nvSpPr>
        <p:spPr bwMode="auto">
          <a:xfrm>
            <a:off x="1524000" y="692151"/>
            <a:ext cx="91440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>
                <a:solidFill>
                  <a:prstClr val="black"/>
                </a:solidFill>
              </a:rPr>
              <a:t>Элементы ЭВМ выполнялись на основе </a:t>
            </a:r>
            <a:r>
              <a:rPr lang="ru-RU" altLang="ru-RU" sz="2800" b="1">
                <a:solidFill>
                  <a:prstClr val="black"/>
                </a:solidFill>
              </a:rPr>
              <a:t>полупроводниковых транзисторов</a:t>
            </a:r>
            <a:r>
              <a:rPr lang="ru-RU" altLang="ru-RU" sz="2800">
                <a:solidFill>
                  <a:prstClr val="black"/>
                </a:solidFill>
              </a:rPr>
              <a:t>. Эти машины обрабатывали информацию под управлением программ на языке Ассемблер. Ввод данных и программ осуществлялся с перфокарт и перфолент </a:t>
            </a:r>
          </a:p>
        </p:txBody>
      </p:sp>
      <p:sp>
        <p:nvSpPr>
          <p:cNvPr id="20488" name="Text Box 10"/>
          <p:cNvSpPr txBox="1">
            <a:spLocks noChangeArrowheads="1"/>
          </p:cNvSpPr>
          <p:nvPr/>
        </p:nvSpPr>
        <p:spPr bwMode="auto">
          <a:xfrm>
            <a:off x="6985000" y="3141664"/>
            <a:ext cx="368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9900CC"/>
                </a:solidFill>
              </a:rPr>
              <a:t>1960-1970-е годы</a:t>
            </a:r>
            <a:r>
              <a:rPr lang="ru-RU" altLang="ru-RU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1943877"/>
      </p:ext>
    </p:extLst>
  </p:cSld>
  <p:clrMapOvr>
    <a:masterClrMapping/>
  </p:clrMapOvr>
  <p:transition spd="slow" advTm="300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ibm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011335"/>
      </p:ext>
    </p:extLst>
  </p:cSld>
  <p:clrMapOvr>
    <a:masterClrMapping/>
  </p:clrMapOvr>
  <p:transition spd="slow" advTm="3000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>
          <a:xfrm>
            <a:off x="3359151" y="1"/>
            <a:ext cx="5267325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/>
              <a:t>Третье поколение</a:t>
            </a:r>
          </a:p>
        </p:txBody>
      </p:sp>
      <p:pic>
        <p:nvPicPr>
          <p:cNvPr id="22531" name="Picture 5" descr="м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89464"/>
            <a:ext cx="2268538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6" descr="м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4" y="4981576"/>
            <a:ext cx="2268537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 descr="м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4437063"/>
            <a:ext cx="2227263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4079876" y="692150"/>
            <a:ext cx="35607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>
                <a:solidFill>
                  <a:srgbClr val="9900CC"/>
                </a:solidFill>
              </a:rPr>
              <a:t>1970-1980-е годы</a:t>
            </a:r>
            <a:r>
              <a:rPr lang="ru-RU" altLang="ru-RU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1524001" y="1196976"/>
            <a:ext cx="8964613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>
                <a:solidFill>
                  <a:prstClr val="black"/>
                </a:solidFill>
              </a:rPr>
              <a:t>выполнялось на микросхемах</a:t>
            </a:r>
            <a:r>
              <a:rPr lang="ru-RU" altLang="ru-RU" sz="2800">
                <a:solidFill>
                  <a:prstClr val="black"/>
                </a:solidFill>
              </a:rPr>
              <a:t>, содержавших на одной пластинке сотни или тысячи транзисторов. Пример машины третьего поколения - ЕС ЭВМ. Управление работой этих машин происходило с алфавитно-цифровых терминалов. Для управления использовались языки высокого уровня и Ассемблер. Данные и программы вводились как с терминала, так и с перфокарт и перфолент </a:t>
            </a:r>
          </a:p>
        </p:txBody>
      </p:sp>
    </p:spTree>
    <p:extLst>
      <p:ext uri="{BB962C8B-B14F-4D97-AF65-F5344CB8AC3E}">
        <p14:creationId xmlns:p14="http://schemas.microsoft.com/office/powerpoint/2010/main" val="3999156181"/>
      </p:ext>
    </p:extLst>
  </p:cSld>
  <p:clrMapOvr>
    <a:masterClrMapping/>
  </p:clrMapOvr>
  <p:transition spd="slow" advTm="3000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ibm360_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148213"/>
      </p:ext>
    </p:extLst>
  </p:cSld>
  <p:clrMapOvr>
    <a:masterClrMapping/>
  </p:clrMapOvr>
  <p:transition spd="slow" advTm="3000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ozu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9" y="4922838"/>
            <a:ext cx="2592387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6" descr="м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255587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7" descr="м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933950"/>
            <a:ext cx="2411413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8" descr="м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4318000"/>
            <a:ext cx="33909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>
          <a:xfrm>
            <a:off x="4151314" y="1"/>
            <a:ext cx="6516687" cy="7651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>
                <a:solidFill>
                  <a:srgbClr val="0000FF"/>
                </a:solidFill>
              </a:rPr>
              <a:t>Четвёртое поколение</a:t>
            </a:r>
          </a:p>
        </p:txBody>
      </p:sp>
      <p:sp>
        <p:nvSpPr>
          <p:cNvPr id="24583" name="Text Box 10"/>
          <p:cNvSpPr txBox="1">
            <a:spLocks noChangeArrowheads="1"/>
          </p:cNvSpPr>
          <p:nvPr/>
        </p:nvSpPr>
        <p:spPr bwMode="auto">
          <a:xfrm>
            <a:off x="4367213" y="692150"/>
            <a:ext cx="35607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>
                <a:solidFill>
                  <a:srgbClr val="9900CC"/>
                </a:solidFill>
              </a:rPr>
              <a:t>1980-1990-е годы</a:t>
            </a:r>
            <a:r>
              <a:rPr lang="ru-RU" altLang="ru-RU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4584" name="Text Box 11"/>
          <p:cNvSpPr txBox="1">
            <a:spLocks noChangeArrowheads="1"/>
          </p:cNvSpPr>
          <p:nvPr/>
        </p:nvSpPr>
        <p:spPr bwMode="auto">
          <a:xfrm>
            <a:off x="1524000" y="1341439"/>
            <a:ext cx="91440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>
                <a:solidFill>
                  <a:prstClr val="black"/>
                </a:solidFill>
              </a:rPr>
              <a:t>было создано на </a:t>
            </a:r>
            <a:r>
              <a:rPr lang="ru-RU" altLang="ru-RU" sz="2800" b="1">
                <a:solidFill>
                  <a:prstClr val="black"/>
                </a:solidFill>
              </a:rPr>
              <a:t>основе больших интегральных схем</a:t>
            </a:r>
            <a:r>
              <a:rPr lang="ru-RU" altLang="ru-RU" sz="2800">
                <a:solidFill>
                  <a:prstClr val="black"/>
                </a:solidFill>
              </a:rPr>
              <a:t> (БИС). Наиболее яркие представители четвертого поколения ЭВМ - персональные компьютеры (ПК). Персональной называется универсальная однопользовательская микроЭВМ. Связь с пользователем осуществлялась посредством цветного графического дисплея с использованием языков высокого уровня</a:t>
            </a:r>
            <a:r>
              <a:rPr lang="ru-RU" altLang="ru-RU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0142156"/>
      </p:ext>
    </p:extLst>
  </p:cSld>
  <p:clrMapOvr>
    <a:masterClrMapping/>
  </p:clrMapOvr>
  <p:transition spd="slow" advTm="3000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5" name="Picture 9" descr="in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6" y="-4763"/>
            <a:ext cx="5076825" cy="379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4" name="Picture 8" descr="ksov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351214"/>
            <a:ext cx="5940425" cy="35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1" name="Picture 5" descr="plata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3779838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2" name="Picture 6" descr="plata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4" y="4002089"/>
            <a:ext cx="3779837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0" name="Rectangle 4"/>
          <p:cNvSpPr>
            <a:spLocks noGrp="1" noChangeArrowheads="1"/>
          </p:cNvSpPr>
          <p:nvPr>
            <p:ph type="title"/>
          </p:nvPr>
        </p:nvSpPr>
        <p:spPr>
          <a:xfrm>
            <a:off x="2166974" y="214290"/>
            <a:ext cx="9144000" cy="3802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C000"/>
                </a:solidFill>
              </a:rPr>
              <a:t>На сегодняшний день ЭВМ можно условно разделить на шесть поколений</a:t>
            </a:r>
            <a:r>
              <a:rPr lang="ru-RU" sz="4800" dirty="0">
                <a:solidFill>
                  <a:srgbClr val="FFC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831200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noteb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41488"/>
            <a:ext cx="435610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5837238" y="252413"/>
            <a:ext cx="4830762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>
                <a:solidFill>
                  <a:srgbClr val="009900"/>
                </a:solidFill>
              </a:rPr>
              <a:t>Ноутбук</a:t>
            </a:r>
            <a:r>
              <a:rPr lang="ru-RU" altLang="ru-RU" sz="3600">
                <a:solidFill>
                  <a:srgbClr val="009900"/>
                </a:solidFill>
              </a:rPr>
              <a:t> — это идеальный компьютер для тех, кому приходится работать в разных местах, часто путешествовать. При этом нужная информация всегда будет «под рукой».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400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15825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nou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4" y="1874838"/>
            <a:ext cx="6643687" cy="498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1524000" y="1"/>
            <a:ext cx="91440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>
                <a:solidFill>
                  <a:prstClr val="black"/>
                </a:solidFill>
                <a:latin typeface="Times New Roman" panose="02020603050405020304" pitchFamily="18" charset="0"/>
              </a:rPr>
              <a:t>В переносных компьютерах — ноутбуках — системный блок, монитор, клавиатура и мышь объединены в одном небольшом корпусе.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4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117882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9" descr="5th0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0"/>
            <a:ext cx="32035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14" descr="5th0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4" y="3644900"/>
            <a:ext cx="2554287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15" descr="5th0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3676650"/>
            <a:ext cx="47625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6" descr="5th0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716338"/>
            <a:ext cx="2124075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1524000" y="0"/>
            <a:ext cx="57658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>
                <a:solidFill>
                  <a:srgbClr val="9900FF"/>
                </a:solidFill>
                <a:latin typeface="Castellar" panose="020A0402060406010301" pitchFamily="18" charset="0"/>
              </a:rPr>
              <a:t>КПК, или карманный персональный компьютер — это такой маленький компьютер, который умещается у Вас на ладони.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3600">
              <a:solidFill>
                <a:srgbClr val="9900FF"/>
              </a:solidFill>
              <a:latin typeface="Academy Engraved L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509102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5th036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2420938"/>
            <a:ext cx="12954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6" descr="5th037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420938"/>
            <a:ext cx="2519363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7" descr="flesh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779838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8" descr="flesh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92600"/>
            <a:ext cx="3779838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5446713" y="147639"/>
            <a:ext cx="5364162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i="1">
                <a:solidFill>
                  <a:srgbClr val="AD1F1F"/>
                </a:solidFill>
              </a:rPr>
              <a:t>Карты памяти </a:t>
            </a:r>
            <a:r>
              <a:rPr lang="ru-RU" altLang="ru-RU" sz="3600">
                <a:solidFill>
                  <a:srgbClr val="AD1F1F"/>
                </a:solidFill>
              </a:rPr>
              <a:t>(также называют flash-карта, или просто flash) — самый современный носитель информации. Это небольшая коробочка или пластинка, которая запоминает информацию на flash-микросхеме.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4800">
              <a:solidFill>
                <a:srgbClr val="AD1F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65151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17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17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707" y="548005"/>
            <a:ext cx="12347414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07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scan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500438"/>
            <a:ext cx="5364163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5" descr="sc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476626"/>
            <a:ext cx="379095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6508750" y="16478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1524000" y="1"/>
            <a:ext cx="9144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i="1">
                <a:solidFill>
                  <a:srgbClr val="CC0000"/>
                </a:solidFill>
              </a:rPr>
              <a:t>Принтером </a:t>
            </a:r>
            <a:r>
              <a:rPr lang="ru-RU" altLang="ru-RU" sz="4000">
                <a:solidFill>
                  <a:srgbClr val="CC0000"/>
                </a:solidFill>
              </a:rPr>
              <a:t>называется устройство, с помощью которого можно распечатать на бумаге компьютерные тексты и картинки.</a:t>
            </a:r>
            <a:r>
              <a:rPr lang="ru-RU" altLang="ru-RU" sz="4000">
                <a:solidFill>
                  <a:srgbClr val="9900FF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4000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912179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5th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6227763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4" descr="5th020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247">
            <a:off x="6959601" y="3860801"/>
            <a:ext cx="3421063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1774826" y="4076701"/>
            <a:ext cx="49879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000">
                <a:solidFill>
                  <a:srgbClr val="0000CC"/>
                </a:solidFill>
              </a:rPr>
              <a:t>Чтобы легче было поверить в мир, придуманный создателями игры, нужны специальные устройства.</a:t>
            </a:r>
          </a:p>
        </p:txBody>
      </p:sp>
    </p:spTree>
    <p:extLst>
      <p:ext uri="{BB962C8B-B14F-4D97-AF65-F5344CB8AC3E}">
        <p14:creationId xmlns:p14="http://schemas.microsoft.com/office/powerpoint/2010/main" val="994832630"/>
      </p:ext>
    </p:extLst>
  </p:cSld>
  <p:clrMapOvr>
    <a:masterClrMapping/>
  </p:clrMapOvr>
  <p:transition spd="slow" advTm="3000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5th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71475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4872038" y="638176"/>
            <a:ext cx="5795962" cy="603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28000"/>
              </a:lnSpc>
              <a:spcBef>
                <a:spcPts val="600"/>
              </a:spcBef>
              <a:spcAft>
                <a:spcPct val="0"/>
              </a:spcAft>
            </a:pPr>
            <a:r>
              <a:rPr lang="ru-RU" altLang="ru-RU" sz="2800">
                <a:solidFill>
                  <a:srgbClr val="0000CC"/>
                </a:solidFill>
                <a:latin typeface="Blackadder ITC" panose="04020505051007020D02" pitchFamily="82" charset="0"/>
              </a:rPr>
              <a:t>Самым простым и универсальным игровым устройством является аналоговый джойстик — ручка с кнопками, укрепленная на подставке. Двигая ручку, можно управлять движением компьютерного персонажа, а, нажимая кнопки, осуществлять специальные действия — например, стрельбу.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800">
              <a:solidFill>
                <a:srgbClr val="0000CC"/>
              </a:solidFill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291054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20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20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8" name="Picture 8" descr="5th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0"/>
            <a:ext cx="54022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1524000" y="0"/>
            <a:ext cx="4572000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видеть трехмерный игровой мир действительно в объеме, а не на плоском экране, необходим специальный шлем, который выводит изображение раздельно для левого и правого глаза. В шлем обязательно встроены наушники, которые обеспечивают стереозвук</a:t>
            </a:r>
            <a:r>
              <a:rPr lang="ru-RU" altLang="ru-RU" sz="3600">
                <a:solidFill>
                  <a:srgbClr val="FF000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3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097283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122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122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5th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0"/>
            <a:ext cx="5194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1524000" y="0"/>
            <a:ext cx="5003800" cy="747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>
                <a:solidFill>
                  <a:srgbClr val="0000FF"/>
                </a:solidFill>
                <a:latin typeface="Bodoni MT Condensed" panose="02070606080606020203" pitchFamily="18" charset="0"/>
              </a:rPr>
              <a:t>Для симуляторов используют и специальные устройства — например, руль и педали помогают ощутить себя настоящим гонщиком, а самолетный штурвал — летчиком.</a:t>
            </a:r>
          </a:p>
        </p:txBody>
      </p:sp>
    </p:spTree>
    <p:extLst>
      <p:ext uri="{BB962C8B-B14F-4D97-AF65-F5344CB8AC3E}">
        <p14:creationId xmlns:p14="http://schemas.microsoft.com/office/powerpoint/2010/main" val="3845053509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21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21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2"/>
          <p:cNvSpPr txBox="1">
            <a:spLocks noChangeArrowheads="1"/>
          </p:cNvSpPr>
          <p:nvPr/>
        </p:nvSpPr>
        <p:spPr bwMode="auto">
          <a:xfrm>
            <a:off x="1881189" y="357189"/>
            <a:ext cx="8429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prstClr val="black"/>
                </a:solidFill>
              </a:rPr>
              <a:t>Поколения ЭВМ</a:t>
            </a:r>
          </a:p>
        </p:txBody>
      </p:sp>
      <p:graphicFrame>
        <p:nvGraphicFramePr>
          <p:cNvPr id="4" name="Group 295"/>
          <p:cNvGraphicFramePr>
            <a:graphicFrameLocks/>
          </p:cNvGraphicFramePr>
          <p:nvPr/>
        </p:nvGraphicFramePr>
        <p:xfrm>
          <a:off x="2058989" y="969964"/>
          <a:ext cx="8105775" cy="5712037"/>
        </p:xfrm>
        <a:graphic>
          <a:graphicData uri="http://schemas.openxmlformats.org/drawingml/2006/table">
            <a:tbl>
              <a:tblPr/>
              <a:tblGrid>
                <a:gridCol w="1956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5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0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76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0021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Характеристика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Поколения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6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" action="ppaction://noaction"/>
                        </a:rPr>
                        <a:t>Первое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" action="ppaction://noaction"/>
                        </a:rPr>
                        <a:t>Второе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" action="ppaction://noaction"/>
                        </a:rPr>
                        <a:t>Третье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" action="ppaction://noaction"/>
                        </a:rPr>
                        <a:t>Четвертое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Годы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1946-1960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1950-1964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1964-1970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1970-1990-e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Основной элемент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Электронная лампа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Транзистор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Интегральная схема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Большая интегральная схема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8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 ЭВМ в мире, шт 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Сотни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Тысячи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Сотни тысяч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Десятки миллионов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05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Размеры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Очень большие</a:t>
                      </a:r>
                      <a:b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(ENIAC, UNIVAC, EDSAC)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Значительно меньшие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Миникомпьютеры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Микрокомпьютеры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5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Быстродействие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(условно)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1 000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100 000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Носитель информации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Перфорированная лента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Магнитный диск, м. лента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Диск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Гибкий диск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5709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0240"/>
            <a:ext cx="12239023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41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75520" y="2204864"/>
            <a:ext cx="8424936" cy="3744416"/>
          </a:xfrm>
        </p:spPr>
        <p:txBody>
          <a:bodyPr/>
          <a:lstStyle/>
          <a:p>
            <a:r>
              <a:rPr lang="ru-RU" b="1" i="1" dirty="0"/>
              <a:t>Системные блоки бывают двух видов:</a:t>
            </a:r>
          </a:p>
          <a:p>
            <a:r>
              <a:rPr lang="ru-RU" dirty="0"/>
              <a:t>Горизонтальные  					Вертикальные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495600" y="188641"/>
            <a:ext cx="7923018" cy="1512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>
                <a:effectLst/>
              </a:rPr>
              <a:t>Виды системного блока</a:t>
            </a:r>
            <a:endParaRPr lang="ru-RU" dirty="0"/>
          </a:p>
        </p:txBody>
      </p:sp>
      <p:pic>
        <p:nvPicPr>
          <p:cNvPr id="4" name="Рисунок 3" descr="горизонтальный системный блок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193" y="3140969"/>
            <a:ext cx="2857500" cy="23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вертикальный системный блок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9" y="3170135"/>
            <a:ext cx="1743075" cy="2352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2788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03512" y="188640"/>
            <a:ext cx="8964488" cy="2088232"/>
          </a:xfrm>
        </p:spPr>
        <p:txBody>
          <a:bodyPr/>
          <a:lstStyle/>
          <a:p>
            <a:pPr marL="182880" indent="0">
              <a:buNone/>
            </a:pPr>
            <a:r>
              <a:rPr lang="ru-RU" sz="3200" dirty="0">
                <a:effectLst/>
              </a:rPr>
              <a:t>Вертикальные корпуса делятся на несколько видов: </a:t>
            </a:r>
            <a:r>
              <a:rPr lang="ru-RU" sz="3200" dirty="0" err="1">
                <a:effectLst/>
              </a:rPr>
              <a:t>Mini-Tower</a:t>
            </a:r>
            <a:r>
              <a:rPr lang="ru-RU" sz="3200" dirty="0">
                <a:effectLst/>
              </a:rPr>
              <a:t>, </a:t>
            </a:r>
            <a:r>
              <a:rPr lang="ru-RU" sz="3200" dirty="0" err="1">
                <a:effectLst/>
              </a:rPr>
              <a:t>Midi</a:t>
            </a:r>
            <a:r>
              <a:rPr lang="ru-RU" sz="3200" dirty="0">
                <a:effectLst/>
              </a:rPr>
              <a:t> (</a:t>
            </a:r>
            <a:r>
              <a:rPr lang="ru-RU" sz="3200" dirty="0" err="1">
                <a:effectLst/>
              </a:rPr>
              <a:t>middle</a:t>
            </a:r>
            <a:r>
              <a:rPr lang="ru-RU" sz="3200" dirty="0">
                <a:effectLst/>
              </a:rPr>
              <a:t>) -</a:t>
            </a:r>
            <a:r>
              <a:rPr lang="ru-RU" sz="3200" dirty="0" err="1">
                <a:effectLst/>
              </a:rPr>
              <a:t>Tower</a:t>
            </a:r>
            <a:r>
              <a:rPr lang="ru-RU" sz="3200" dirty="0">
                <a:effectLst/>
              </a:rPr>
              <a:t>, </a:t>
            </a:r>
            <a:r>
              <a:rPr lang="ru-RU" sz="3200" dirty="0" err="1">
                <a:effectLst/>
              </a:rPr>
              <a:t>Big</a:t>
            </a:r>
            <a:r>
              <a:rPr lang="ru-RU" sz="3200" dirty="0">
                <a:effectLst/>
              </a:rPr>
              <a:t> (</a:t>
            </a:r>
            <a:r>
              <a:rPr lang="ru-RU" sz="3200" dirty="0" err="1">
                <a:effectLst/>
              </a:rPr>
              <a:t>full</a:t>
            </a:r>
            <a:r>
              <a:rPr lang="ru-RU" sz="3200" dirty="0">
                <a:effectLst/>
              </a:rPr>
              <a:t>) -</a:t>
            </a:r>
            <a:r>
              <a:rPr lang="ru-RU" sz="3200" dirty="0" err="1">
                <a:effectLst/>
              </a:rPr>
              <a:t>Tower</a:t>
            </a:r>
            <a:r>
              <a:rPr lang="ru-RU" sz="3200" dirty="0">
                <a:effectLst/>
              </a:rPr>
              <a:t>, </a:t>
            </a:r>
            <a:r>
              <a:rPr lang="ru-RU" sz="3200" dirty="0" err="1">
                <a:effectLst/>
              </a:rPr>
              <a:t>File</a:t>
            </a:r>
            <a:r>
              <a:rPr lang="ru-RU" sz="3200" dirty="0">
                <a:effectLst/>
              </a:rPr>
              <a:t> </a:t>
            </a:r>
            <a:r>
              <a:rPr lang="ru-RU" sz="3200" dirty="0" err="1">
                <a:effectLst/>
              </a:rPr>
              <a:t>Server</a:t>
            </a:r>
            <a:r>
              <a:rPr lang="ru-RU" sz="3200" dirty="0">
                <a:effectLst/>
              </a:rPr>
              <a:t>.</a:t>
            </a:r>
            <a:endParaRPr lang="ru-RU" sz="3200" dirty="0"/>
          </a:p>
        </p:txBody>
      </p:sp>
      <p:pic>
        <p:nvPicPr>
          <p:cNvPr id="4" name="Рисунок 3" descr="Мини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4433888"/>
            <a:ext cx="2376264" cy="1928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Миди-тауэр">
            <a:hlinkClick r:id="rId4" tgtFrame="&quot;_blank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2719387"/>
            <a:ext cx="17145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Биг-тауэр">
            <a:hlinkClick r:id="rId6" tgtFrame="&quot;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4366779"/>
            <a:ext cx="2448272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Файлсервер">
            <a:hlinkClick r:id="rId8" tgtFrame="&quot;_blank&quot;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2132856"/>
            <a:ext cx="2160240" cy="19679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684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916481" y="32970"/>
            <a:ext cx="8676456" cy="108012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>
                <a:effectLst/>
              </a:rPr>
              <a:t>Устройство системного блока</a:t>
            </a:r>
            <a:endParaRPr lang="ru-RU" sz="4000" dirty="0"/>
          </a:p>
        </p:txBody>
      </p:sp>
      <p:pic>
        <p:nvPicPr>
          <p:cNvPr id="4" name="Рисунок 3" descr="http://www.compgramotnost.ru/wp-content/uploads/2010/04/materin_plata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0938">
            <a:off x="2073182" y="1012621"/>
            <a:ext cx="2160240" cy="1652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compgramotnost.ru/wp-content/uploads/2010/04/processor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482" y="4834539"/>
            <a:ext cx="2127101" cy="1661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compgramotnost.ru/wp-content/uploads/2010/04/culer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7501">
            <a:off x="5231758" y="1478245"/>
            <a:ext cx="1807152" cy="1367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compgramotnost.ru/wp-content/uploads/2010/04/ozu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509" y="3199306"/>
            <a:ext cx="1636900" cy="1363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compgramotnost.ru/wp-content/uploads/2010/04/hard_disk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714" y="5052229"/>
            <a:ext cx="2045813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www.compgramotnost.ru/wp-content/uploads/2010/04/zvuc5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0819">
            <a:off x="8194271" y="1249414"/>
            <a:ext cx="1523033" cy="1738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3570528"/>
            <a:ext cx="2015638" cy="1510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498" y="3004575"/>
            <a:ext cx="1587231" cy="164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90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1952625" y="428625"/>
            <a:ext cx="82867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4000">
                <a:solidFill>
                  <a:prstClr val="black"/>
                </a:solidFill>
              </a:rPr>
              <a:t>ЭВМ = Компьютер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>
              <a:solidFill>
                <a:prstClr val="black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>
                <a:solidFill>
                  <a:prstClr val="black"/>
                </a:solidFill>
              </a:rPr>
              <a:t>Электронно-вычислительная машина (ЭВМ)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pic>
        <p:nvPicPr>
          <p:cNvPr id="13315" name="Picture 4" descr="Компьюте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" r="3424"/>
          <a:stretch>
            <a:fillRect/>
          </a:stretch>
        </p:blipFill>
        <p:spPr bwMode="auto">
          <a:xfrm>
            <a:off x="2941638" y="1071564"/>
            <a:ext cx="6500812" cy="40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762537"/>
      </p:ext>
    </p:extLst>
  </p:cSld>
  <p:clrMapOvr>
    <a:masterClrMapping/>
  </p:clrMapOvr>
  <p:transition spd="slow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6633"/>
            <a:ext cx="8964488" cy="144016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>
                <a:effectLst/>
              </a:rPr>
              <a:t>Технологический процесс сборки системного блока</a:t>
            </a:r>
            <a:endParaRPr lang="ru-RU" sz="4000" dirty="0"/>
          </a:p>
        </p:txBody>
      </p:sp>
      <p:pic>
        <p:nvPicPr>
          <p:cNvPr id="4" name="Рисунок 3" descr="&amp;Scy;&amp;icy;&amp;scy;&amp;tcy;&amp;iecy;&amp;mcy;&amp;ncy;&amp;ycy;&amp;jcy; &amp;bcy;&amp;lcy;&amp;ocy;&amp;kcy; &amp;vcy; &amp;rcy;&amp;acy;&amp;zcy;&amp;rcy;&amp;iecy;&amp;zcy;&amp;iecy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7" y="1816735"/>
            <a:ext cx="6984776" cy="4348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18971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4294967295"/>
          </p:nvPr>
        </p:nvSpPr>
        <p:spPr>
          <a:xfrm>
            <a:off x="1524000" y="1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ru-RU" altLang="ru-RU" b="1"/>
              <a:t>Компьютерный блок питания — </a:t>
            </a:r>
            <a:r>
              <a:rPr lang="ru-RU" altLang="ru-RU"/>
              <a:t>блок питания, предназначенный для снабжения узлов компьютера электрической энергией. В его задачу входит преобразование сетевого напряжения до заданных значений, их стабилизация и защита от незначительных помех питающего напряжения. </a:t>
            </a:r>
          </a:p>
        </p:txBody>
      </p:sp>
      <p:pic>
        <p:nvPicPr>
          <p:cNvPr id="5123" name="Picture 2" descr="http://www.thg.ru/howto/obzor_blokov_pitaniya/images/obzor_blokov_pitaniya_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974" y="2338866"/>
            <a:ext cx="60483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9192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Объект 5" descr="http://studbooks.net/imag_/15/223099/image004.jpg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7513" y="1411289"/>
            <a:ext cx="4768850" cy="4249737"/>
          </a:xfr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270486C-D0FA-460F-864A-694926596E43}"/>
              </a:ext>
            </a:extLst>
          </p:cNvPr>
          <p:cNvSpPr txBox="1">
            <a:spLocks/>
          </p:cNvSpPr>
          <p:nvPr/>
        </p:nvSpPr>
        <p:spPr>
          <a:xfrm>
            <a:off x="6702426" y="1528763"/>
            <a:ext cx="3840163" cy="1797050"/>
          </a:xfrm>
          <a:prstGeom prst="rect">
            <a:avLst/>
          </a:prstGeom>
          <a:effectLst/>
        </p:spPr>
        <p:txBody>
          <a:bodyPr lIns="68580" tIns="34290" rIns="68580" bIns="34290"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3200" dirty="0">
                <a:cs typeface="Calibri Light"/>
              </a:rPr>
              <a:t>  </a:t>
            </a:r>
            <a:br>
              <a:rPr lang="ru-RU" sz="2800" dirty="0">
                <a:cs typeface="Calibri Light"/>
              </a:rPr>
            </a:b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11. Включатель/выключатель сетевого питания</a:t>
            </a:r>
          </a:p>
          <a:p>
            <a:pPr>
              <a:defRPr/>
            </a:pP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12. Разъём для шнура питания</a:t>
            </a:r>
          </a:p>
          <a:p>
            <a:pPr>
              <a:defRPr/>
            </a:pP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13. Вентиляционное отверстие</a:t>
            </a:r>
          </a:p>
          <a:p>
            <a:pPr>
              <a:defRPr/>
            </a:pP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14. Внешние панели блока питания</a:t>
            </a:r>
          </a:p>
          <a:p>
            <a:pPr>
              <a:defRPr/>
            </a:pP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15. Вентилятор (кулер)</a:t>
            </a:r>
          </a:p>
          <a:p>
            <a:pPr>
              <a:defRPr/>
            </a:pPr>
            <a:endParaRPr lang="ru-RU" sz="3200" dirty="0">
              <a:cs typeface="Calibri Light"/>
            </a:endParaRPr>
          </a:p>
        </p:txBody>
      </p:sp>
      <p:sp>
        <p:nvSpPr>
          <p:cNvPr id="7172" name="Прямоугольник 1"/>
          <p:cNvSpPr>
            <a:spLocks noChangeArrowheads="1"/>
          </p:cNvSpPr>
          <p:nvPr/>
        </p:nvSpPr>
        <p:spPr bwMode="auto">
          <a:xfrm>
            <a:off x="2063750" y="115888"/>
            <a:ext cx="8280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b="1" i="1"/>
              <a:t>Вид и компоненты с внешней стороны</a:t>
            </a:r>
            <a:endParaRPr lang="ru-RU" altLang="ru-RU" sz="2400" i="1"/>
          </a:p>
          <a:p>
            <a:r>
              <a:rPr lang="ru-RU" altLang="ru-RU" sz="2400" b="1" i="1"/>
              <a:t>блока питания </a:t>
            </a:r>
            <a:endParaRPr lang="ru-RU" altLang="ru-RU" sz="2400"/>
          </a:p>
        </p:txBody>
      </p:sp>
    </p:spTree>
    <p:extLst>
      <p:ext uri="{BB962C8B-B14F-4D97-AF65-F5344CB8AC3E}">
        <p14:creationId xmlns:p14="http://schemas.microsoft.com/office/powerpoint/2010/main" val="1146868821"/>
      </p:ext>
    </p:extLst>
  </p:cSld>
  <p:clrMapOvr>
    <a:masterClrMapping/>
  </p:clrMapOvr>
  <p:transition spd="slow">
    <p:plus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2313" y="49213"/>
            <a:ext cx="8229600" cy="1143000"/>
          </a:xfrm>
        </p:spPr>
        <p:txBody>
          <a:bodyPr rtlCol="0">
            <a:normAutofit fontScale="90000"/>
          </a:bodyPr>
          <a:lstStyle/>
          <a:p>
            <a:pPr marL="0" indent="0">
              <a:buNone/>
              <a:defRPr/>
            </a:pPr>
            <a:r>
              <a:rPr lang="ru-RU" b="1" dirty="0"/>
              <a:t>Параметры блоков питания</a:t>
            </a:r>
            <a:br>
              <a:rPr lang="ru-RU" b="1" dirty="0"/>
            </a:br>
            <a:endParaRPr lang="ru-RU" dirty="0"/>
          </a:p>
        </p:txBody>
      </p:sp>
      <p:sp>
        <p:nvSpPr>
          <p:cNvPr id="8195" name="Содержимое 2"/>
          <p:cNvSpPr>
            <a:spLocks noGrp="1"/>
          </p:cNvSpPr>
          <p:nvPr>
            <p:ph idx="4294967295"/>
          </p:nvPr>
        </p:nvSpPr>
        <p:spPr>
          <a:xfrm>
            <a:off x="0" y="620714"/>
            <a:ext cx="12087922" cy="2663825"/>
          </a:xfrm>
        </p:spPr>
        <p:txBody>
          <a:bodyPr>
            <a:normAutofit/>
          </a:bodyPr>
          <a:lstStyle/>
          <a:p>
            <a:pPr marL="45720" indent="0" eaLnBrk="1" hangingPunct="1">
              <a:buNone/>
            </a:pPr>
            <a:r>
              <a:rPr lang="ru-RU" altLang="ru-RU" sz="2400" dirty="0"/>
              <a:t>Качество блоков питания определяется не только выходной мощностью. Опыт показывает, что, если в одной комнате стоит несколько компьютеров и качество электрической сети невысокое (часто пропадает напряжение, возникают помехи и т.п.), системы с мощными блоками питания работают гораздо лучше систем с дешевыми блоками, устанавливаемыми в некоторых моделях невысокого класса. </a:t>
            </a:r>
          </a:p>
        </p:txBody>
      </p:sp>
      <p:pic>
        <p:nvPicPr>
          <p:cNvPr id="8196" name="Picture 2" descr="Блок питания АТХ мощностью 200 В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3403600"/>
            <a:ext cx="3598862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400 Вт блок питания с пассивной коррекцией коэффициента мощн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3489326"/>
            <a:ext cx="3851275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5946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2"/>
          <p:cNvSpPr>
            <a:spLocks noGrp="1"/>
          </p:cNvSpPr>
          <p:nvPr>
            <p:ph idx="4294967295"/>
          </p:nvPr>
        </p:nvSpPr>
        <p:spPr>
          <a:xfrm>
            <a:off x="1774825" y="69215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altLang="ru-RU" i="1"/>
              <a:t>Форм-фактор.</a:t>
            </a:r>
          </a:p>
          <a:p>
            <a:pPr marL="0" indent="0">
              <a:buNone/>
            </a:pPr>
            <a:endParaRPr lang="ru-RU" altLang="ru-RU"/>
          </a:p>
        </p:txBody>
      </p:sp>
      <p:sp>
        <p:nvSpPr>
          <p:cNvPr id="9219" name="Заголовок 3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06437"/>
          </a:xfrm>
        </p:spPr>
        <p:txBody>
          <a:bodyPr/>
          <a:lstStyle/>
          <a:p>
            <a:pPr marL="0" indent="0">
              <a:buNone/>
            </a:pPr>
            <a:r>
              <a:rPr lang="ru-RU" altLang="ru-RU" b="1" dirty="0"/>
              <a:t>Характеристики блока питания</a:t>
            </a:r>
            <a:br>
              <a:rPr lang="ru-RU" altLang="ru-RU" dirty="0"/>
            </a:br>
            <a:endParaRPr lang="ru-RU" altLang="ru-RU" dirty="0"/>
          </a:p>
        </p:txBody>
      </p:sp>
      <p:pic>
        <p:nvPicPr>
          <p:cNvPr id="9220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9" y="1854200"/>
            <a:ext cx="8696325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6713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981200" y="26988"/>
            <a:ext cx="8229600" cy="633412"/>
          </a:xfrm>
        </p:spPr>
        <p:txBody>
          <a:bodyPr/>
          <a:lstStyle/>
          <a:p>
            <a:r>
              <a:rPr lang="ru-RU" altLang="ru-RU" i="1"/>
              <a:t>Мощность.</a:t>
            </a:r>
            <a:endParaRPr lang="ru-RU" altLang="ru-RU"/>
          </a:p>
        </p:txBody>
      </p:sp>
      <p:pic>
        <p:nvPicPr>
          <p:cNvPr id="1024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60400"/>
            <a:ext cx="4094163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Прямоугольник 4"/>
          <p:cNvSpPr>
            <a:spLocks noChangeArrowheads="1"/>
          </p:cNvSpPr>
          <p:nvPr/>
        </p:nvSpPr>
        <p:spPr bwMode="auto">
          <a:xfrm>
            <a:off x="6024564" y="1111251"/>
            <a:ext cx="41862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/>
              <a:t>утилита «PowerWatts PC» может произвести точный расчет необходимой мощности устройств вашего ПК и выбрать оптимальную модель</a:t>
            </a:r>
          </a:p>
        </p:txBody>
      </p:sp>
      <p:sp>
        <p:nvSpPr>
          <p:cNvPr id="10245" name="Прямоугольник 5"/>
          <p:cNvSpPr>
            <a:spLocks noChangeArrowheads="1"/>
          </p:cNvSpPr>
          <p:nvPr/>
        </p:nvSpPr>
        <p:spPr bwMode="auto">
          <a:xfrm>
            <a:off x="1703388" y="4167189"/>
            <a:ext cx="4572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/>
              <a:t>утилита Power Calculator-она полезна еще и тем, что в ее базе есть не только современные комплектующие, но и предыдущие модели устройств, в отличие от PowerWatts PC.</a:t>
            </a:r>
          </a:p>
        </p:txBody>
      </p:sp>
      <p:pic>
        <p:nvPicPr>
          <p:cNvPr id="10246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573464"/>
            <a:ext cx="4441825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9979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4798" y="-78059"/>
            <a:ext cx="12975033" cy="703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72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7688"/>
            <a:ext cx="12241782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161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12328901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38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2095501" y="642939"/>
            <a:ext cx="8143875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3200" b="1">
                <a:solidFill>
                  <a:prstClr val="black"/>
                </a:solidFill>
              </a:rPr>
              <a:t>Computer (</a:t>
            </a:r>
            <a:r>
              <a:rPr lang="ru-RU" altLang="ru-RU" sz="3200" b="1">
                <a:solidFill>
                  <a:prstClr val="black"/>
                </a:solidFill>
              </a:rPr>
              <a:t>английское слово) – вычислять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3200" b="1">
              <a:solidFill>
                <a:prstClr val="black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3200" b="1">
              <a:solidFill>
                <a:prstClr val="black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3200" b="1">
              <a:solidFill>
                <a:prstClr val="black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3200" b="1">
              <a:solidFill>
                <a:prstClr val="black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3200" b="1">
              <a:solidFill>
                <a:prstClr val="black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3200" b="1">
              <a:solidFill>
                <a:prstClr val="black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u="sng">
                <a:solidFill>
                  <a:prstClr val="black"/>
                </a:solidFill>
              </a:rPr>
              <a:t>Компьютер</a:t>
            </a:r>
            <a:r>
              <a:rPr lang="ru-RU" altLang="ru-RU" sz="3200" b="1">
                <a:solidFill>
                  <a:prstClr val="black"/>
                </a:solidFill>
              </a:rPr>
              <a:t> – это устройство, которое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prstClr val="black"/>
                </a:solidFill>
              </a:rPr>
              <a:t>выполняет обработку информации.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3200" b="1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pic>
        <p:nvPicPr>
          <p:cNvPr id="14339" name="Picture 3" descr="BS0058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1797051"/>
            <a:ext cx="31242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436360"/>
      </p:ext>
    </p:extLst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6" descr="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4" y="2492376"/>
            <a:ext cx="3405187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7" descr="m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405314"/>
            <a:ext cx="5508625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800">
                <a:solidFill>
                  <a:prstClr val="black"/>
                </a:solidFill>
                <a:latin typeface="Times New Roman" panose="02020603050405020304" pitchFamily="18" charset="0"/>
              </a:rPr>
              <a:t>Человек издавна стремился облегчить свою жизнь, изобретая «умные» механизмы. Но речь пойдёт о электронно-вычислительной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800">
                <a:solidFill>
                  <a:prstClr val="black"/>
                </a:solidFill>
                <a:latin typeface="Times New Roman" panose="02020603050405020304" pitchFamily="18" charset="0"/>
              </a:rPr>
              <a:t>техники. </a:t>
            </a:r>
            <a:endParaRPr lang="ru-RU" altLang="ru-RU" sz="4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090170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0"/>
          <p:cNvSpPr txBox="1">
            <a:spLocks noChangeArrowheads="1"/>
          </p:cNvSpPr>
          <p:nvPr/>
        </p:nvSpPr>
        <p:spPr bwMode="auto">
          <a:xfrm>
            <a:off x="2547938" y="1022351"/>
            <a:ext cx="6069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  <a:latin typeface="ParkAvenue BT" pitchFamily="66" charset="0"/>
            </a:endParaRPr>
          </a:p>
        </p:txBody>
      </p:sp>
      <p:sp>
        <p:nvSpPr>
          <p:cNvPr id="3133" name="Text Box 61"/>
          <p:cNvSpPr txBox="1">
            <a:spLocks noChangeArrowheads="1"/>
          </p:cNvSpPr>
          <p:nvPr/>
        </p:nvSpPr>
        <p:spPr bwMode="auto">
          <a:xfrm>
            <a:off x="1703388" y="958851"/>
            <a:ext cx="896461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black"/>
                </a:solidFill>
                <a:latin typeface="ParkAvenue BT" pitchFamily="66" charset="0"/>
              </a:rPr>
              <a:t> </a:t>
            </a:r>
            <a:r>
              <a:rPr lang="ru-RU" altLang="ru-RU" sz="3600">
                <a:solidFill>
                  <a:prstClr val="black"/>
                </a:solidFill>
                <a:latin typeface="ParkAvenue BT" pitchFamily="66" charset="0"/>
              </a:rPr>
              <a:t>Первые компьютеры представляли собой огромные машины. Со временем размеры компьютеров уменьшались. В настоящее время компьютер состоит из системного блока, монитора, клавиатуры, мыши, кроме того, к нему можно подключать множество дополнительных устройств.</a:t>
            </a:r>
          </a:p>
        </p:txBody>
      </p:sp>
    </p:spTree>
    <p:extLst>
      <p:ext uri="{BB962C8B-B14F-4D97-AF65-F5344CB8AC3E}">
        <p14:creationId xmlns:p14="http://schemas.microsoft.com/office/powerpoint/2010/main" val="3843294055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л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5621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7" descr="л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60926"/>
            <a:ext cx="2700338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8" descr="л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4" y="3429000"/>
            <a:ext cx="273843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9" descr="л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9" y="5300664"/>
            <a:ext cx="2270125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1" descr="л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508500"/>
            <a:ext cx="13462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2" descr="л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2205039"/>
            <a:ext cx="1692275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3" descr="л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1"/>
            <a:ext cx="3203575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 Box 5"/>
          <p:cNvSpPr txBox="1">
            <a:spLocks noChangeArrowheads="1"/>
          </p:cNvSpPr>
          <p:nvPr/>
        </p:nvSpPr>
        <p:spPr bwMode="auto">
          <a:xfrm>
            <a:off x="3143250" y="0"/>
            <a:ext cx="55705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>
                <a:solidFill>
                  <a:srgbClr val="A5644E"/>
                </a:solidFill>
              </a:rPr>
              <a:t>Первое поколение ЭВМ</a:t>
            </a:r>
          </a:p>
        </p:txBody>
      </p:sp>
      <p:sp>
        <p:nvSpPr>
          <p:cNvPr id="17418" name="Text Box 14"/>
          <p:cNvSpPr txBox="1">
            <a:spLocks noChangeArrowheads="1"/>
          </p:cNvSpPr>
          <p:nvPr/>
        </p:nvSpPr>
        <p:spPr bwMode="auto">
          <a:xfrm>
            <a:off x="3216275" y="620714"/>
            <a:ext cx="368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9900CC"/>
                </a:solidFill>
              </a:rPr>
              <a:t>1950-1960-е годы</a:t>
            </a:r>
            <a:r>
              <a:rPr lang="ru-RU" altLang="ru-RU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7419" name="Text Box 15"/>
          <p:cNvSpPr txBox="1">
            <a:spLocks noChangeArrowheads="1"/>
          </p:cNvSpPr>
          <p:nvPr/>
        </p:nvSpPr>
        <p:spPr bwMode="auto">
          <a:xfrm>
            <a:off x="1524000" y="1268414"/>
            <a:ext cx="6300788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000">
                <a:solidFill>
                  <a:prstClr val="black"/>
                </a:solidFill>
              </a:rPr>
              <a:t>создавалось на основе </a:t>
            </a:r>
            <a:r>
              <a:rPr lang="ru-RU" altLang="ru-RU" sz="3000" b="1">
                <a:solidFill>
                  <a:prstClr val="black"/>
                </a:solidFill>
              </a:rPr>
              <a:t>вакуумных электроламп</a:t>
            </a:r>
            <a:r>
              <a:rPr lang="ru-RU" altLang="ru-RU" sz="3000">
                <a:solidFill>
                  <a:prstClr val="black"/>
                </a:solidFill>
              </a:rPr>
              <a:t>, машина управлялась с пульта и перфокарт с использованием машинных кодов. Эти ЭВМ размещались в нескольких больших металлических шкафах, занимавших целые залы </a:t>
            </a:r>
          </a:p>
        </p:txBody>
      </p:sp>
    </p:spTree>
    <p:extLst>
      <p:ext uri="{BB962C8B-B14F-4D97-AF65-F5344CB8AC3E}">
        <p14:creationId xmlns:p14="http://schemas.microsoft.com/office/powerpoint/2010/main" val="478851008"/>
      </p:ext>
    </p:extLst>
  </p:cSld>
  <p:clrMapOvr>
    <a:masterClrMapping/>
  </p:clrMapOvr>
  <p:transition spd="slow" advTm="3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k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704" y="164592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524001" y="5013326"/>
            <a:ext cx="26273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A5644E"/>
                </a:solidFill>
              </a:rPr>
              <a:t>ЭВМ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A5644E"/>
                </a:solidFill>
              </a:rPr>
              <a:t>«Стрела»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4151314" y="5013325"/>
            <a:ext cx="6516687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200">
                <a:solidFill>
                  <a:prstClr val="black"/>
                </a:solidFill>
              </a:rPr>
              <a:t>Общая потребляемая мощность – 150 кВт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200">
                <a:solidFill>
                  <a:prstClr val="black"/>
                </a:solidFill>
              </a:rPr>
              <a:t>Занимаемая площадь – 300 м</a:t>
            </a:r>
            <a:r>
              <a:rPr lang="en-US" altLang="ru-RU" sz="2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200">
                <a:solidFill>
                  <a:prstClr val="black"/>
                </a:solidFill>
              </a:rPr>
              <a:t>Быстродействие – 2000 операций в секунду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200">
                <a:solidFill>
                  <a:prstClr val="black"/>
                </a:solidFill>
              </a:rPr>
              <a:t>Тактовая частота – 50 кГц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200">
                <a:solidFill>
                  <a:prstClr val="black"/>
                </a:solidFill>
              </a:rPr>
              <a:t>Оперативная память – 2048 чисел или команд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1524001" y="6491288"/>
            <a:ext cx="240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black"/>
                </a:solidFill>
              </a:rPr>
              <a:t>Из журнала «Радио»</a:t>
            </a:r>
          </a:p>
        </p:txBody>
      </p:sp>
    </p:spTree>
    <p:extLst>
      <p:ext uri="{BB962C8B-B14F-4D97-AF65-F5344CB8AC3E}">
        <p14:creationId xmlns:p14="http://schemas.microsoft.com/office/powerpoint/2010/main" val="119218882"/>
      </p:ext>
    </p:extLst>
  </p:cSld>
  <p:clrMapOvr>
    <a:masterClrMapping/>
  </p:clrMapOvr>
  <p:transition spd="slow" advTm="3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689948"/>
      </p:ext>
    </p:extLst>
  </p:cSld>
  <p:clrMapOvr>
    <a:masterClrMapping/>
  </p:clrMapOvr>
  <p:transition spd="slow" advTm="3000">
    <p:random/>
  </p:transition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887</Words>
  <Application>Microsoft Office PowerPoint</Application>
  <PresentationFormat>Широкоэкранный</PresentationFormat>
  <Paragraphs>125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38</vt:i4>
      </vt:variant>
    </vt:vector>
  </HeadingPairs>
  <TitlesOfParts>
    <vt:vector size="55" baseType="lpstr">
      <vt:lpstr>Academy Engraved LET</vt:lpstr>
      <vt:lpstr>Arial</vt:lpstr>
      <vt:lpstr>Blackadder ITC</vt:lpstr>
      <vt:lpstr>Bodoni MT Condensed</vt:lpstr>
      <vt:lpstr>Calibri</vt:lpstr>
      <vt:lpstr>Calibri Light</vt:lpstr>
      <vt:lpstr>Castellar</vt:lpstr>
      <vt:lpstr>Franklin Gothic Book</vt:lpstr>
      <vt:lpstr>Franklin Gothic Medium</vt:lpstr>
      <vt:lpstr>Georgia</vt:lpstr>
      <vt:lpstr>ParkAvenue BT</vt:lpstr>
      <vt:lpstr>Times New Roman</vt:lpstr>
      <vt:lpstr>Trebuchet MS</vt:lpstr>
      <vt:lpstr>Wingdings 2</vt:lpstr>
      <vt:lpstr>Тема Office</vt:lpstr>
      <vt:lpstr>Трек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Второе поколение</vt:lpstr>
      <vt:lpstr>Презентация PowerPoint</vt:lpstr>
      <vt:lpstr>Третье поколение</vt:lpstr>
      <vt:lpstr>Презентация PowerPoint</vt:lpstr>
      <vt:lpstr>Четвёртое поколение</vt:lpstr>
      <vt:lpstr>На сегодняшний день ЭВМ можно условно разделить на шесть поколений.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системного блока</vt:lpstr>
      <vt:lpstr>Вертикальные корпуса делятся на несколько видов: Mini-Tower, Midi (middle) -Tower, Big (full) -Tower, File Server.</vt:lpstr>
      <vt:lpstr>Устройство системного блока</vt:lpstr>
      <vt:lpstr>Технологический процесс сборки системного блока</vt:lpstr>
      <vt:lpstr>Презентация PowerPoint</vt:lpstr>
      <vt:lpstr>Презентация PowerPoint</vt:lpstr>
      <vt:lpstr>Параметры блоков питания </vt:lpstr>
      <vt:lpstr>Характеристики блока питания </vt:lpstr>
      <vt:lpstr>Мощность.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Пользователь12</dc:creator>
  <cp:lastModifiedBy>Ольга Козлова</cp:lastModifiedBy>
  <cp:revision>6</cp:revision>
  <dcterms:created xsi:type="dcterms:W3CDTF">2025-12-16T13:38:15Z</dcterms:created>
  <dcterms:modified xsi:type="dcterms:W3CDTF">2026-05-22T08:57:38Z</dcterms:modified>
</cp:coreProperties>
</file>